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300" r:id="rId3"/>
    <p:sldId id="257" r:id="rId4"/>
    <p:sldId id="261" r:id="rId5"/>
    <p:sldId id="301" r:id="rId6"/>
    <p:sldId id="302" r:id="rId7"/>
    <p:sldId id="303" r:id="rId8"/>
    <p:sldId id="305" r:id="rId9"/>
    <p:sldId id="306" r:id="rId10"/>
    <p:sldId id="307" r:id="rId11"/>
    <p:sldId id="304" r:id="rId12"/>
    <p:sldId id="308" r:id="rId13"/>
    <p:sldId id="310" r:id="rId14"/>
    <p:sldId id="309" r:id="rId15"/>
    <p:sldId id="311" r:id="rId16"/>
    <p:sldId id="312" r:id="rId17"/>
    <p:sldId id="259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4" r:id="rId29"/>
    <p:sldId id="330" r:id="rId30"/>
    <p:sldId id="323" r:id="rId31"/>
    <p:sldId id="325" r:id="rId32"/>
    <p:sldId id="326" r:id="rId33"/>
    <p:sldId id="328" r:id="rId34"/>
    <p:sldId id="329" r:id="rId35"/>
  </p:sldIdLst>
  <p:sldSz cx="9144000" cy="6858000" type="screen4x3"/>
  <p:notesSz cx="6858000" cy="9144000"/>
  <p:embeddedFontLst>
    <p:embeddedFont>
      <p:font typeface="B Mehr" pitchFamily="2" charset="-78"/>
      <p:bold r:id="rId36"/>
    </p:embeddedFont>
    <p:embeddedFont>
      <p:font typeface="B Mitra" pitchFamily="2" charset="-78"/>
      <p:regular r:id="rId37"/>
      <p:bold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Cambria Math" pitchFamily="18" charset="0"/>
      <p:regular r:id="rId43"/>
    </p:embeddedFont>
    <p:embeddedFont>
      <p:font typeface="B Farnaz" pitchFamily="2" charset="-78"/>
      <p:regular r:id="rId44"/>
    </p:embeddedFont>
    <p:embeddedFont>
      <p:font typeface="B Traffic" pitchFamily="2" charset="-78"/>
      <p:regular r:id="rId45"/>
      <p:bold r:id="rId46"/>
    </p:embeddedFont>
    <p:embeddedFont>
      <p:font typeface="Calibri Light" pitchFamily="34" charset="0"/>
      <p:regular r:id="rId47"/>
      <p: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FC10"/>
    <a:srgbClr val="70AD47"/>
    <a:srgbClr val="69D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60" d="100"/>
          <a:sy n="60" d="100"/>
        </p:scale>
        <p:origin x="-68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3B12-BF25-4862-9E92-BD36D2A0F61D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1E1A-8D1A-4CF9-B16D-5C88B65BB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0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3B12-BF25-4862-9E92-BD36D2A0F61D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1E1A-8D1A-4CF9-B16D-5C88B65BB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8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3B12-BF25-4862-9E92-BD36D2A0F61D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1E1A-8D1A-4CF9-B16D-5C88B65BB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3B12-BF25-4862-9E92-BD36D2A0F61D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1E1A-8D1A-4CF9-B16D-5C88B65BB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4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3B12-BF25-4862-9E92-BD36D2A0F61D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1E1A-8D1A-4CF9-B16D-5C88B65BB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1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3B12-BF25-4862-9E92-BD36D2A0F61D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1E1A-8D1A-4CF9-B16D-5C88B65BB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4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3B12-BF25-4862-9E92-BD36D2A0F61D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1E1A-8D1A-4CF9-B16D-5C88B65BB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7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3B12-BF25-4862-9E92-BD36D2A0F61D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1E1A-8D1A-4CF9-B16D-5C88B65BB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3B12-BF25-4862-9E92-BD36D2A0F61D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1E1A-8D1A-4CF9-B16D-5C88B65BB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8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3B12-BF25-4862-9E92-BD36D2A0F61D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1E1A-8D1A-4CF9-B16D-5C88B65BB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0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3B12-BF25-4862-9E92-BD36D2A0F61D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1E1A-8D1A-4CF9-B16D-5C88B65BB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7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E3B12-BF25-4862-9E92-BD36D2A0F61D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E1E1A-8D1A-4CF9-B16D-5C88B65BB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7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17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hoto_۲۰۱۷-۰۷-۰۹_۰۳-۳۱-۲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04562" y="538529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2000" dirty="0" smtClean="0">
                <a:cs typeface="B Mehr" panose="00000700000000000000" pitchFamily="2" charset="-78"/>
              </a:rPr>
              <a:t>به نام خدا</a:t>
            </a:r>
            <a:endParaRPr lang="en-US" sz="2000" dirty="0">
              <a:cs typeface="B Meh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9766" y="1472075"/>
            <a:ext cx="6646371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none" rtlCol="0">
            <a:spAutoFit/>
          </a:bodyPr>
          <a:lstStyle/>
          <a:p>
            <a:pPr algn="ctr" rtl="1"/>
            <a:r>
              <a:rPr lang="fa-IR" sz="4000" dirty="0" smtClean="0">
                <a:cs typeface="B Farnaz" panose="00000400000000000000" pitchFamily="2" charset="-78"/>
              </a:rPr>
              <a:t>گزارش برنامه صعود به قله سرخاب</a:t>
            </a:r>
            <a:endParaRPr lang="en-US" sz="4000" dirty="0">
              <a:cs typeface="B Farnaz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3910" y="2800145"/>
            <a:ext cx="2427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2000" dirty="0" smtClean="0">
                <a:cs typeface="B Mehr" panose="00000700000000000000" pitchFamily="2" charset="-78"/>
              </a:rPr>
              <a:t>باشگاه کوهنوردی تهران</a:t>
            </a:r>
            <a:endParaRPr lang="en-US" sz="2000" dirty="0">
              <a:cs typeface="B Meh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2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1" y="0"/>
            <a:ext cx="9143999" cy="89001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منحنی تغییرات ارتفاع بر حسب مسافت خط الراس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pic>
        <p:nvPicPr>
          <p:cNvPr id="7" name="Picture 6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7824"/>
            <a:ext cx="9144000" cy="5980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1086" y="1755148"/>
            <a:ext cx="3057202" cy="181588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مشاهده دو قله سرخاب</a:t>
            </a:r>
          </a:p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مشاهده دره عمیق در سمت غرب قله</a:t>
            </a:r>
          </a:p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اختلاف ارتفاع دو قله: حدود 10 متر</a:t>
            </a:r>
          </a:p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فاصله بین دو قله: حدود 550 متر</a:t>
            </a:r>
          </a:p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اختلاف ارتفاع کف زین اسبی بین دو قله با قله: حدود 70 متر</a:t>
            </a:r>
          </a:p>
          <a:p>
            <a:pPr algn="ctr" rtl="1"/>
            <a:endParaRPr lang="en-US" sz="1600" b="1" dirty="0">
              <a:solidFill>
                <a:srgbClr val="00FF00"/>
              </a:solidFill>
              <a:cs typeface="B Mitra" pitchFamily="2" charset="-78"/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377952" y="6205728"/>
            <a:ext cx="426720" cy="31699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4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1" y="0"/>
            <a:ext cx="9143999" cy="89001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ترک مسیر رفت ـ از روستا تا قله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pic>
        <p:nvPicPr>
          <p:cNvPr id="5" name="Picture 4" descr="07-11-2017 03-06-19 ب.jpg"/>
          <p:cNvPicPr>
            <a:picLocks noChangeAspect="1"/>
          </p:cNvPicPr>
          <p:nvPr/>
        </p:nvPicPr>
        <p:blipFill>
          <a:blip r:embed="rId2" cstate="print"/>
          <a:srcRect l="15062"/>
          <a:stretch>
            <a:fillRect/>
          </a:stretch>
        </p:blipFill>
        <p:spPr>
          <a:xfrm>
            <a:off x="0" y="876264"/>
            <a:ext cx="9144000" cy="5981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8622" y="1755148"/>
            <a:ext cx="2923090" cy="132343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ارتفاع قله: 3880 متر</a:t>
            </a:r>
          </a:p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میزان مسافت طی شده: 6.6 کیلومتر</a:t>
            </a:r>
          </a:p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مدت زمان طی شده: 5:40</a:t>
            </a:r>
          </a:p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مدت زمان استراحت: 1:10</a:t>
            </a:r>
          </a:p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زمان رسیدن به قله: 13:40</a:t>
            </a:r>
            <a:endParaRPr lang="en-US" sz="1600" b="1" dirty="0">
              <a:solidFill>
                <a:srgbClr val="00FF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24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1" y="0"/>
            <a:ext cx="9143999" cy="89001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منحنی تغییرات ارتفاع بر حسب مسافت مسیر رفت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pic>
        <p:nvPicPr>
          <p:cNvPr id="4" name="Picture 3" descr="07-11-2017 03-39-13 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42657"/>
            <a:ext cx="9144000" cy="6015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054" y="2328172"/>
            <a:ext cx="3532690" cy="181588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ارتفاع روستا: 2480 متر</a:t>
            </a:r>
          </a:p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ارتفاع ابتدای یال: 2560 متر</a:t>
            </a:r>
          </a:p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ارتفاع قله: 3880 متر</a:t>
            </a:r>
          </a:p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مسافت طی شده تا ابتدای یال: 2.5 کیلومتر</a:t>
            </a:r>
          </a:p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مدت زمان طی شده تا ابتدای یال: 50 دقیقه</a:t>
            </a:r>
          </a:p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شیب متوسط یال: 40 درجه</a:t>
            </a:r>
          </a:p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شیب تند یال: 60 درجه</a:t>
            </a:r>
            <a:endParaRPr lang="en-US" sz="1600" b="1" dirty="0">
              <a:solidFill>
                <a:srgbClr val="00FF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24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0" y="3"/>
            <a:ext cx="9143999" cy="71076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نکته آموزشی: تعیین زاویه شیب مسیر- روش 1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2" name="Right Triangle 1"/>
          <p:cNvSpPr/>
          <p:nvPr/>
        </p:nvSpPr>
        <p:spPr>
          <a:xfrm rot="16200000">
            <a:off x="1783883" y="2448165"/>
            <a:ext cx="2593074" cy="500237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181599" y="4684639"/>
            <a:ext cx="2199135" cy="1091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35758" y="4575455"/>
            <a:ext cx="2199135" cy="1091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359508" y="5838798"/>
            <a:ext cx="1879127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5044" y="5500244"/>
            <a:ext cx="316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α</a:t>
            </a:r>
            <a:endParaRPr lang="en-US" b="1" dirty="0"/>
          </a:p>
        </p:txBody>
      </p:sp>
      <p:sp>
        <p:nvSpPr>
          <p:cNvPr id="16" name="Arc 15"/>
          <p:cNvSpPr/>
          <p:nvPr/>
        </p:nvSpPr>
        <p:spPr>
          <a:xfrm rot="2572084">
            <a:off x="1482798" y="5565532"/>
            <a:ext cx="354887" cy="415069"/>
          </a:xfrm>
          <a:prstGeom prst="arc">
            <a:avLst>
              <a:gd name="adj1" fmla="val 16200000"/>
              <a:gd name="adj2" fmla="val 20090073"/>
            </a:avLst>
          </a:prstGeom>
          <a:noFill/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5764" y="4625094"/>
            <a:ext cx="316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α</a:t>
            </a:r>
            <a:endParaRPr lang="en-US" b="1" dirty="0"/>
          </a:p>
        </p:txBody>
      </p:sp>
      <p:sp>
        <p:nvSpPr>
          <p:cNvPr id="18" name="Arc 17"/>
          <p:cNvSpPr/>
          <p:nvPr/>
        </p:nvSpPr>
        <p:spPr>
          <a:xfrm rot="13017095">
            <a:off x="3122692" y="4522755"/>
            <a:ext cx="354887" cy="415069"/>
          </a:xfrm>
          <a:prstGeom prst="arc">
            <a:avLst>
              <a:gd name="adj1" fmla="val 16200000"/>
              <a:gd name="adj2" fmla="val 20090073"/>
            </a:avLst>
          </a:prstGeom>
          <a:noFill/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0264" y="428972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dobe Caslon Pro Bold" panose="0205070206050A020403" pitchFamily="18" charset="0"/>
              </a:rPr>
              <a:t>A</a:t>
            </a:r>
            <a:endParaRPr lang="en-US" dirty="0">
              <a:latin typeface="Adobe Caslon Pro Bold" panose="0205070206050A0204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689" y="513091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dobe Caslon Pro Bold" panose="0205070206050A020403" pitchFamily="18" charset="0"/>
              </a:rPr>
              <a:t>xA</a:t>
            </a:r>
            <a:endParaRPr lang="en-US" dirty="0">
              <a:latin typeface="Adobe Caslon Pro Bold" panose="0205070206050A020403" pitchFamily="18" charset="0"/>
            </a:endParaRPr>
          </a:p>
        </p:txBody>
      </p:sp>
      <p:sp>
        <p:nvSpPr>
          <p:cNvPr id="21" name="Left Brace 20"/>
          <p:cNvSpPr/>
          <p:nvPr/>
        </p:nvSpPr>
        <p:spPr>
          <a:xfrm>
            <a:off x="1015072" y="4684638"/>
            <a:ext cx="173998" cy="1154160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5573" y="1742595"/>
                <a:ext cx="3860609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𝑥𝐴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73" y="1742595"/>
                <a:ext cx="3860609" cy="89896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73159"/>
              </p:ext>
            </p:extLst>
          </p:nvPr>
        </p:nvGraphicFramePr>
        <p:xfrm>
          <a:off x="6177015" y="1448787"/>
          <a:ext cx="2107764" cy="478034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53882"/>
                <a:gridCol w="1053882"/>
              </a:tblGrid>
              <a:tr h="68290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dobe Caslon Pro Bold" panose="0205070206050A020403" pitchFamily="18" charset="0"/>
                        </a:rPr>
                        <a:t>x</a:t>
                      </a:r>
                      <a:endParaRPr lang="en-US" sz="2800" dirty="0">
                        <a:latin typeface="Adobe Caslon Pro Bold" panose="0205070206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α</a:t>
                      </a:r>
                      <a:endParaRPr lang="en-US" sz="2800" dirty="0">
                        <a:latin typeface="Adobe Caslon Pro Bold" panose="0205070206050A020403" pitchFamily="18" charset="0"/>
                      </a:endParaRPr>
                    </a:p>
                  </a:txBody>
                  <a:tcPr/>
                </a:tc>
              </a:tr>
              <a:tr h="682906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Traffic" panose="00000400000000000000" pitchFamily="2" charset="-78"/>
                        </a:rPr>
                        <a:t>1/4</a:t>
                      </a:r>
                      <a:endParaRPr lang="en-US" sz="2000" dirty="0">
                        <a:cs typeface="B Traffic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Traffic" panose="00000400000000000000" pitchFamily="2" charset="-78"/>
                        </a:rPr>
                        <a:t>14</a:t>
                      </a:r>
                      <a:endParaRPr lang="en-US" sz="2000" dirty="0">
                        <a:cs typeface="B Traffic" panose="00000400000000000000" pitchFamily="2" charset="-78"/>
                      </a:endParaRPr>
                    </a:p>
                  </a:txBody>
                  <a:tcPr anchor="ctr"/>
                </a:tc>
              </a:tr>
              <a:tr h="682906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Traffic" panose="00000400000000000000" pitchFamily="2" charset="-78"/>
                        </a:rPr>
                        <a:t>1/3</a:t>
                      </a:r>
                      <a:endParaRPr lang="en-US" sz="2000" dirty="0">
                        <a:cs typeface="B Traffic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Traffic" panose="00000400000000000000" pitchFamily="2" charset="-78"/>
                        </a:rPr>
                        <a:t>18</a:t>
                      </a:r>
                      <a:endParaRPr lang="en-US" sz="2000" dirty="0">
                        <a:cs typeface="B Traffic" panose="00000400000000000000" pitchFamily="2" charset="-78"/>
                      </a:endParaRPr>
                    </a:p>
                  </a:txBody>
                  <a:tcPr anchor="ctr"/>
                </a:tc>
              </a:tr>
              <a:tr h="682906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Traffic" panose="00000400000000000000" pitchFamily="2" charset="-78"/>
                        </a:rPr>
                        <a:t>1/2</a:t>
                      </a:r>
                      <a:endParaRPr lang="en-US" sz="2000" dirty="0">
                        <a:cs typeface="B Traffic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Traffic" panose="00000400000000000000" pitchFamily="2" charset="-78"/>
                        </a:rPr>
                        <a:t>26</a:t>
                      </a:r>
                      <a:endParaRPr lang="en-US" sz="2000" dirty="0">
                        <a:cs typeface="B Traffic" panose="00000400000000000000" pitchFamily="2" charset="-78"/>
                      </a:endParaRPr>
                    </a:p>
                  </a:txBody>
                  <a:tcPr anchor="ctr"/>
                </a:tc>
              </a:tr>
              <a:tr h="682906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Traffic" panose="00000400000000000000" pitchFamily="2" charset="-78"/>
                        </a:rPr>
                        <a:t>2/3</a:t>
                      </a:r>
                      <a:endParaRPr lang="en-US" sz="2000" dirty="0">
                        <a:cs typeface="B Traffic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Traffic" panose="00000400000000000000" pitchFamily="2" charset="-78"/>
                        </a:rPr>
                        <a:t>33</a:t>
                      </a:r>
                      <a:endParaRPr lang="en-US" sz="2000" dirty="0">
                        <a:cs typeface="B Traffic" panose="00000400000000000000" pitchFamily="2" charset="-78"/>
                      </a:endParaRPr>
                    </a:p>
                  </a:txBody>
                  <a:tcPr anchor="ctr"/>
                </a:tc>
              </a:tr>
              <a:tr h="682906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Traffic" panose="00000400000000000000" pitchFamily="2" charset="-78"/>
                        </a:rPr>
                        <a:t>3/4</a:t>
                      </a:r>
                      <a:endParaRPr lang="en-US" sz="2000" dirty="0">
                        <a:cs typeface="B Traffic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Traffic" panose="00000400000000000000" pitchFamily="2" charset="-78"/>
                        </a:rPr>
                        <a:t>36</a:t>
                      </a:r>
                      <a:endParaRPr lang="en-US" sz="2000" dirty="0">
                        <a:cs typeface="B Traffic" panose="00000400000000000000" pitchFamily="2" charset="-78"/>
                      </a:endParaRPr>
                    </a:p>
                  </a:txBody>
                  <a:tcPr anchor="ctr"/>
                </a:tc>
              </a:tr>
              <a:tr h="682906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Traffic" panose="00000400000000000000" pitchFamily="2" charset="-78"/>
                        </a:rPr>
                        <a:t>1</a:t>
                      </a:r>
                      <a:endParaRPr lang="en-US" sz="2000" dirty="0">
                        <a:cs typeface="B Traffic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Traffic" panose="00000400000000000000" pitchFamily="2" charset="-78"/>
                        </a:rPr>
                        <a:t>45</a:t>
                      </a:r>
                      <a:endParaRPr lang="en-US" sz="2000" dirty="0">
                        <a:cs typeface="B Traffic" panose="00000400000000000000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4" name="Left Brace 23"/>
          <p:cNvSpPr/>
          <p:nvPr/>
        </p:nvSpPr>
        <p:spPr>
          <a:xfrm>
            <a:off x="478187" y="3652814"/>
            <a:ext cx="153868" cy="2185983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0566" y="4609705"/>
            <a:ext cx="35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Caslon Pro Bold" panose="0205070206050A020403" pitchFamily="18" charset="0"/>
              </a:rPr>
              <a:t>A</a:t>
            </a:r>
            <a:endParaRPr lang="en-US" dirty="0"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4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4" grpId="0"/>
      <p:bldP spid="16" grpId="0" animBg="1"/>
      <p:bldP spid="17" grpId="0"/>
      <p:bldP spid="18" grpId="0" animBg="1"/>
      <p:bldP spid="19" grpId="0"/>
      <p:bldP spid="20" grpId="0"/>
      <p:bldP spid="21" grpId="0" animBg="1"/>
      <p:bldP spid="22" grpId="0" animBg="1"/>
      <p:bldP spid="2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0" y="3"/>
            <a:ext cx="9143999" cy="71076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نکته آموزشی : تعیین زاویه شیب مسیر- روش 2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2" name="Right Triangle 1"/>
          <p:cNvSpPr/>
          <p:nvPr/>
        </p:nvSpPr>
        <p:spPr>
          <a:xfrm rot="16200000">
            <a:off x="1783883" y="2448165"/>
            <a:ext cx="2593074" cy="500237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9969107">
            <a:off x="1241646" y="5228445"/>
            <a:ext cx="2199135" cy="1091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04185" y="6245889"/>
            <a:ext cx="1879127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23397" y="5931716"/>
            <a:ext cx="316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α</a:t>
            </a:r>
            <a:endParaRPr lang="en-US" b="1" dirty="0"/>
          </a:p>
        </p:txBody>
      </p:sp>
      <p:sp>
        <p:nvSpPr>
          <p:cNvPr id="16" name="Arc 15"/>
          <p:cNvSpPr/>
          <p:nvPr/>
        </p:nvSpPr>
        <p:spPr>
          <a:xfrm rot="2572084">
            <a:off x="688500" y="5974623"/>
            <a:ext cx="354887" cy="415069"/>
          </a:xfrm>
          <a:prstGeom prst="arc">
            <a:avLst>
              <a:gd name="adj1" fmla="val 16200000"/>
              <a:gd name="adj2" fmla="val 20090073"/>
            </a:avLst>
          </a:prstGeom>
          <a:noFill/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1499" y="4671124"/>
            <a:ext cx="316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α</a:t>
            </a:r>
            <a:endParaRPr lang="en-US" b="1" dirty="0"/>
          </a:p>
        </p:txBody>
      </p:sp>
      <p:sp>
        <p:nvSpPr>
          <p:cNvPr id="18" name="Arc 17"/>
          <p:cNvSpPr/>
          <p:nvPr/>
        </p:nvSpPr>
        <p:spPr>
          <a:xfrm rot="13017095">
            <a:off x="2870126" y="4571353"/>
            <a:ext cx="354887" cy="415069"/>
          </a:xfrm>
          <a:prstGeom prst="arc">
            <a:avLst>
              <a:gd name="adj1" fmla="val 16200000"/>
              <a:gd name="adj2" fmla="val 20090073"/>
            </a:avLst>
          </a:prstGeom>
          <a:noFill/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4499" y="376581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dobe Caslon Pro Bold" panose="0205070206050A020403" pitchFamily="18" charset="0"/>
              </a:rPr>
              <a:t>A</a:t>
            </a:r>
            <a:endParaRPr lang="en-US" dirty="0">
              <a:latin typeface="Adobe Caslon Pro Bold" panose="0205070206050A0204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9494" y="592848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dobe Caslon Pro Bold" panose="0205070206050A020403" pitchFamily="18" charset="0"/>
              </a:rPr>
              <a:t>xA</a:t>
            </a:r>
            <a:endParaRPr lang="en-US" dirty="0">
              <a:latin typeface="Adobe Caslon Pro Bold" panose="0205070206050A020403" pitchFamily="18" charset="0"/>
            </a:endParaRPr>
          </a:p>
        </p:txBody>
      </p:sp>
      <p:sp>
        <p:nvSpPr>
          <p:cNvPr id="21" name="Left Brace 20"/>
          <p:cNvSpPr/>
          <p:nvPr/>
        </p:nvSpPr>
        <p:spPr>
          <a:xfrm rot="14381173">
            <a:off x="1286420" y="5845268"/>
            <a:ext cx="45719" cy="181607"/>
          </a:xfrm>
          <a:prstGeom prst="leftBrace">
            <a:avLst>
              <a:gd name="adj1" fmla="val 8333"/>
              <a:gd name="adj2" fmla="val 54409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5573" y="1742595"/>
                <a:ext cx="263950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73" y="1742595"/>
                <a:ext cx="2639505" cy="89896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790417"/>
              </p:ext>
            </p:extLst>
          </p:nvPr>
        </p:nvGraphicFramePr>
        <p:xfrm>
          <a:off x="6177015" y="1448787"/>
          <a:ext cx="2107764" cy="478034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53882"/>
                <a:gridCol w="1053882"/>
              </a:tblGrid>
              <a:tr h="68290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dobe Caslon Pro Bold" panose="0205070206050A020403" pitchFamily="18" charset="0"/>
                        </a:rPr>
                        <a:t>x</a:t>
                      </a:r>
                      <a:endParaRPr lang="en-US" sz="2800" dirty="0">
                        <a:latin typeface="Adobe Caslon Pro Bold" panose="0205070206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α</a:t>
                      </a:r>
                      <a:endParaRPr lang="en-US" sz="2800" dirty="0">
                        <a:latin typeface="Adobe Caslon Pro Bold" panose="0205070206050A020403" pitchFamily="18" charset="0"/>
                      </a:endParaRPr>
                    </a:p>
                  </a:txBody>
                  <a:tcPr/>
                </a:tc>
              </a:tr>
              <a:tr h="682906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Traffic" panose="00000400000000000000" pitchFamily="2" charset="-78"/>
                        </a:rPr>
                        <a:t>0</a:t>
                      </a:r>
                      <a:endParaRPr lang="en-US" sz="2000" dirty="0">
                        <a:cs typeface="B Traffic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Traffic" panose="00000400000000000000" pitchFamily="2" charset="-78"/>
                        </a:rPr>
                        <a:t>30</a:t>
                      </a:r>
                      <a:endParaRPr lang="en-US" sz="2000" dirty="0">
                        <a:cs typeface="B Traffic" panose="00000400000000000000" pitchFamily="2" charset="-78"/>
                      </a:endParaRPr>
                    </a:p>
                  </a:txBody>
                  <a:tcPr anchor="ctr"/>
                </a:tc>
              </a:tr>
              <a:tr h="682906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Traffic" panose="00000400000000000000" pitchFamily="2" charset="-78"/>
                        </a:rPr>
                        <a:t>0.1</a:t>
                      </a:r>
                      <a:endParaRPr lang="en-US" sz="2000" dirty="0">
                        <a:cs typeface="B Traffic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Traffic" panose="00000400000000000000" pitchFamily="2" charset="-78"/>
                        </a:rPr>
                        <a:t>33</a:t>
                      </a:r>
                      <a:endParaRPr lang="en-US" sz="2000" dirty="0">
                        <a:cs typeface="B Traffic" panose="00000400000000000000" pitchFamily="2" charset="-78"/>
                      </a:endParaRPr>
                    </a:p>
                  </a:txBody>
                  <a:tcPr anchor="ctr"/>
                </a:tc>
              </a:tr>
              <a:tr h="682906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Traffic" panose="00000400000000000000" pitchFamily="2" charset="-78"/>
                        </a:rPr>
                        <a:t>0.2</a:t>
                      </a:r>
                      <a:endParaRPr lang="en-US" sz="2000" dirty="0">
                        <a:cs typeface="B Traffic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Traffic" panose="00000400000000000000" pitchFamily="2" charset="-78"/>
                        </a:rPr>
                        <a:t>36</a:t>
                      </a:r>
                      <a:endParaRPr lang="en-US" sz="2000" dirty="0">
                        <a:cs typeface="B Traffic" panose="00000400000000000000" pitchFamily="2" charset="-78"/>
                      </a:endParaRPr>
                    </a:p>
                  </a:txBody>
                  <a:tcPr anchor="ctr"/>
                </a:tc>
              </a:tr>
              <a:tr h="682906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Traffic" panose="00000400000000000000" pitchFamily="2" charset="-78"/>
                        </a:rPr>
                        <a:t>0.3</a:t>
                      </a:r>
                      <a:endParaRPr lang="en-US" sz="2000" dirty="0">
                        <a:cs typeface="B Traffic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Traffic" panose="00000400000000000000" pitchFamily="2" charset="-78"/>
                        </a:rPr>
                        <a:t>40</a:t>
                      </a:r>
                      <a:endParaRPr lang="en-US" sz="2000" dirty="0">
                        <a:cs typeface="B Traffic" panose="00000400000000000000" pitchFamily="2" charset="-78"/>
                      </a:endParaRPr>
                    </a:p>
                  </a:txBody>
                  <a:tcPr anchor="ctr"/>
                </a:tc>
              </a:tr>
              <a:tr h="682906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Traffic" panose="00000400000000000000" pitchFamily="2" charset="-78"/>
                        </a:rPr>
                        <a:t>0.4</a:t>
                      </a:r>
                      <a:endParaRPr lang="en-US" sz="2000" dirty="0">
                        <a:cs typeface="B Traffic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Traffic" panose="00000400000000000000" pitchFamily="2" charset="-78"/>
                        </a:rPr>
                        <a:t>44</a:t>
                      </a:r>
                      <a:endParaRPr lang="en-US" sz="2000" dirty="0">
                        <a:cs typeface="B Traffic" panose="00000400000000000000" pitchFamily="2" charset="-78"/>
                      </a:endParaRPr>
                    </a:p>
                  </a:txBody>
                  <a:tcPr anchor="ctr"/>
                </a:tc>
              </a:tr>
              <a:tr h="682906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Traffic" panose="00000400000000000000" pitchFamily="2" charset="-78"/>
                        </a:rPr>
                        <a:t>0.5</a:t>
                      </a:r>
                      <a:endParaRPr lang="en-US" sz="2000" dirty="0">
                        <a:cs typeface="B Traffic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Traffic" panose="00000400000000000000" pitchFamily="2" charset="-78"/>
                        </a:rPr>
                        <a:t>48</a:t>
                      </a:r>
                      <a:endParaRPr lang="en-US" sz="2000" dirty="0">
                        <a:cs typeface="B Traffic" panose="00000400000000000000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4" name="Left Brace 23"/>
          <p:cNvSpPr/>
          <p:nvPr/>
        </p:nvSpPr>
        <p:spPr>
          <a:xfrm rot="14530438">
            <a:off x="2372242" y="4377623"/>
            <a:ext cx="139606" cy="2050495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46370" y="4493233"/>
            <a:ext cx="35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Caslon Pro Bold" panose="0205070206050A020403" pitchFamily="18" charset="0"/>
              </a:rPr>
              <a:t>A</a:t>
            </a:r>
            <a:endParaRPr lang="en-US" dirty="0">
              <a:latin typeface="Adobe Caslon Pro Bold" panose="0205070206050A020403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3063129">
            <a:off x="932155" y="3979316"/>
            <a:ext cx="2611545" cy="1080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238635" y="4684638"/>
            <a:ext cx="133463" cy="133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>
            <a:off x="-247126" y="4527582"/>
            <a:ext cx="2733611" cy="1076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97748" y="3157574"/>
            <a:ext cx="133463" cy="133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483312" y="532880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dobe Caslon Pro Bold" panose="0205070206050A020403" pitchFamily="18" charset="0"/>
              </a:rPr>
              <a:t>A</a:t>
            </a:r>
            <a:endParaRPr lang="en-US" dirty="0">
              <a:latin typeface="Adobe Caslon Pro Bold" panose="0205070206050A020403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207008" y="4684638"/>
            <a:ext cx="1989420" cy="66731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71685" y="4591205"/>
            <a:ext cx="109955" cy="1876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229653" y="444334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100" dirty="0" smtClean="0">
                <a:cs typeface="B Traffic" panose="00000400000000000000" pitchFamily="2" charset="-78"/>
              </a:rPr>
              <a:t>90</a:t>
            </a:r>
            <a:endParaRPr lang="en-US" sz="1100" dirty="0">
              <a:cs typeface="B Traffic" panose="00000400000000000000" pitchFamily="2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33063" y="4731238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100" dirty="0" smtClean="0">
                <a:cs typeface="B Traffic" panose="00000400000000000000" pitchFamily="2" charset="-78"/>
              </a:rPr>
              <a:t>90</a:t>
            </a:r>
            <a:endParaRPr lang="en-US" sz="1100" dirty="0"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62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4" grpId="0"/>
      <p:bldP spid="16" grpId="0" animBg="1"/>
      <p:bldP spid="17" grpId="0"/>
      <p:bldP spid="18" grpId="0" animBg="1"/>
      <p:bldP spid="19" grpId="0"/>
      <p:bldP spid="20" grpId="0"/>
      <p:bldP spid="21" grpId="0" animBg="1"/>
      <p:bldP spid="22" grpId="0" animBg="1"/>
      <p:bldP spid="24" grpId="0" animBg="1"/>
      <p:bldP spid="25" grpId="0"/>
      <p:bldP spid="26" grpId="0" animBg="1"/>
      <p:bldP spid="27" grpId="0" animBg="1"/>
      <p:bldP spid="29" grpId="0" animBg="1"/>
      <p:bldP spid="28" grpId="0" animBg="1"/>
      <p:bldP spid="31" grpId="0"/>
      <p:bldP spid="41" grpId="0" animBg="1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7-11-2017 04-11-57 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2902"/>
            <a:ext cx="9144000" cy="6005098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1" y="0"/>
            <a:ext cx="9143999" cy="89001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ترک مسیر برگشت ـ از قله تا روستا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622" y="1755148"/>
            <a:ext cx="2923090" cy="107721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میزان مسافت طی شده: 8.1 کیلومتر</a:t>
            </a:r>
          </a:p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مدت زمان طی شده: 4:00</a:t>
            </a:r>
          </a:p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مدت زمان استراحت: 1:15</a:t>
            </a:r>
          </a:p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زمان رسیدن به روستا: 19:30</a:t>
            </a:r>
            <a:endParaRPr lang="en-US" sz="1600" b="1" dirty="0">
              <a:solidFill>
                <a:srgbClr val="00FF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24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7-11-2017 04-09-15 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149"/>
            <a:ext cx="9144000" cy="6000851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1" y="0"/>
            <a:ext cx="9143999" cy="89001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ترک مسیر رفت و برگشت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622" y="1755148"/>
            <a:ext cx="2923090" cy="83099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میزان مسافت طی شده: 14.7 کیلومتر</a:t>
            </a:r>
          </a:p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مدت زمان طی شده: 11:30</a:t>
            </a:r>
          </a:p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مدت زمان استراحت: 3:10</a:t>
            </a: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280416" y="6242304"/>
            <a:ext cx="426720" cy="31699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4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_۲۰۱۷-۰۷-۰۹_۰۳-۲۹-۳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5904"/>
            <a:ext cx="9144000" cy="6102096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1" y="3"/>
            <a:ext cx="7425558" cy="7619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حرکت از میدان آزادی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5559" y="15766"/>
            <a:ext cx="1718441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rtl="1"/>
            <a:r>
              <a:rPr lang="fa-I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cs typeface="B Traffic" panose="00000400000000000000" pitchFamily="2" charset="-78"/>
              </a:rPr>
              <a:t>4:50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58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oto_۲۰۱۷-۰۷-۰۹_۰۳-۲۹-۳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43712"/>
            <a:ext cx="9144000" cy="6114288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1" y="3"/>
            <a:ext cx="7425558" cy="7619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رسیدن به روستای وارنگه رود-صرف صبحانه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5559" y="15766"/>
            <a:ext cx="1718441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rtl="1"/>
            <a:r>
              <a:rPr lang="fa-I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cs typeface="B Traffic" panose="00000400000000000000" pitchFamily="2" charset="-78"/>
              </a:rPr>
              <a:t>7:30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58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_۲۰۱۷-۰۷-۱۰_۰۹-۵۳-۵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5904"/>
            <a:ext cx="9144000" cy="6102096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1" y="3"/>
            <a:ext cx="7425558" cy="7619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حرکت از روستا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5559" y="15766"/>
            <a:ext cx="1718441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rtl="1"/>
            <a:r>
              <a:rPr lang="fa-I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cs typeface="B Traffic" panose="00000400000000000000" pitchFamily="2" charset="-78"/>
              </a:rPr>
              <a:t>8:00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58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to_۲۰۱۷-۰۷-۰۹_۰۳-۳۳-۵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74079" y="1020971"/>
            <a:ext cx="1838966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none" rtlCol="0">
            <a:spAutoFit/>
          </a:bodyPr>
          <a:lstStyle/>
          <a:p>
            <a:pPr algn="ctr" rtl="1"/>
            <a:r>
              <a:rPr lang="fa-IR" sz="4000" dirty="0" smtClean="0">
                <a:cs typeface="B Farnaz" panose="00000400000000000000" pitchFamily="2" charset="-78"/>
              </a:rPr>
              <a:t>فهرست:</a:t>
            </a:r>
            <a:endParaRPr lang="en-US" sz="4000" dirty="0">
              <a:cs typeface="B Farnaz" panose="00000400000000000000" pitchFamily="2" charset="-78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5048200" y="2358535"/>
            <a:ext cx="3748142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 rtl="1"/>
            <a:r>
              <a:rPr lang="fa-IR" sz="2800" dirty="0" smtClean="0">
                <a:cs typeface="B Farnaz" panose="00000400000000000000" pitchFamily="2" charset="-78"/>
              </a:rPr>
              <a:t>1- مشخصات عمومی برنامه</a:t>
            </a:r>
            <a:endParaRPr lang="en-US" sz="2800" dirty="0">
              <a:cs typeface="B Farnaz" panose="00000400000000000000" pitchFamily="2" charset="-78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5288724" y="3680351"/>
            <a:ext cx="3499676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 rtl="1"/>
            <a:r>
              <a:rPr lang="fa-IR" sz="2800" dirty="0" smtClean="0">
                <a:cs typeface="B Farnaz" panose="00000400000000000000" pitchFamily="2" charset="-78"/>
              </a:rPr>
              <a:t>3- موقعیت منطقه و قله</a:t>
            </a:r>
            <a:endParaRPr lang="en-US" sz="2800" dirty="0">
              <a:cs typeface="B Farnaz" panose="00000400000000000000" pitchFamily="2" charset="-78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5925624" y="5113419"/>
            <a:ext cx="2863284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 rtl="1"/>
            <a:r>
              <a:rPr lang="fa-IR" sz="2800" dirty="0" smtClean="0">
                <a:cs typeface="B Farnaz" panose="00000400000000000000" pitchFamily="2" charset="-78"/>
              </a:rPr>
              <a:t>5- زمان بندی برنامه</a:t>
            </a:r>
            <a:endParaRPr lang="en-US" sz="2800" dirty="0">
              <a:cs typeface="B Farnaz" panose="00000400000000000000" pitchFamily="2" charset="-78"/>
            </a:endParaRPr>
          </a:p>
        </p:txBody>
      </p:sp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5720587" y="3028079"/>
            <a:ext cx="3086101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 rtl="1"/>
            <a:r>
              <a:rPr lang="fa-IR" sz="2800" dirty="0" smtClean="0">
                <a:cs typeface="B Farnaz" panose="00000400000000000000" pitchFamily="2" charset="-78"/>
              </a:rPr>
              <a:t>2- نفرات شرکت کننده</a:t>
            </a:r>
            <a:endParaRPr lang="en-US" sz="2800" dirty="0">
              <a:cs typeface="B Farnaz" panose="00000400000000000000" pitchFamily="2" charset="-78"/>
            </a:endParaRPr>
          </a:p>
        </p:txBody>
      </p:sp>
      <p:sp>
        <p:nvSpPr>
          <p:cNvPr id="14" name="TextBox 13">
            <a:hlinkClick r:id="rId7" action="ppaction://hlinksldjump"/>
          </p:cNvPr>
          <p:cNvSpPr txBox="1"/>
          <p:nvPr/>
        </p:nvSpPr>
        <p:spPr>
          <a:xfrm>
            <a:off x="4250294" y="4381391"/>
            <a:ext cx="453201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 rtl="1"/>
            <a:r>
              <a:rPr lang="fa-IR" sz="2800" dirty="0" smtClean="0">
                <a:cs typeface="B Farnaz" panose="00000400000000000000" pitchFamily="2" charset="-78"/>
              </a:rPr>
              <a:t>4- مشخصات مسیر صعود و فرود</a:t>
            </a:r>
            <a:endParaRPr lang="en-US" sz="2800" dirty="0">
              <a:cs typeface="B Farnaz" panose="00000400000000000000" pitchFamily="2" charset="-78"/>
            </a:endParaRPr>
          </a:p>
        </p:txBody>
      </p:sp>
      <p:sp>
        <p:nvSpPr>
          <p:cNvPr id="17" name="TextBox 16">
            <a:hlinkClick r:id="rId8" action="ppaction://hlinksldjump"/>
          </p:cNvPr>
          <p:cNvSpPr txBox="1"/>
          <p:nvPr/>
        </p:nvSpPr>
        <p:spPr>
          <a:xfrm>
            <a:off x="5823055" y="5936379"/>
            <a:ext cx="2996333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 rtl="1"/>
            <a:r>
              <a:rPr lang="fa-IR" sz="2800" dirty="0" smtClean="0">
                <a:cs typeface="B Farnaz" panose="00000400000000000000" pitchFamily="2" charset="-78"/>
              </a:rPr>
              <a:t>6- نکات کلیدی برنامه</a:t>
            </a:r>
            <a:endParaRPr lang="en-US" sz="2800" dirty="0">
              <a:cs typeface="B Farn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2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oto_۲۰۱۷-۰۷-۰۸_۰۹-۳۶-۲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7136"/>
            <a:ext cx="9144000" cy="6150864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1" y="3"/>
            <a:ext cx="7425558" cy="7619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عبور از پل فلزی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5559" y="15766"/>
            <a:ext cx="1718441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rtl="1"/>
            <a:r>
              <a:rPr lang="fa-I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cs typeface="B Traffic" panose="00000400000000000000" pitchFamily="2" charset="-78"/>
              </a:rPr>
              <a:t>8:20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58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_۲۰۱۷-۰۷-۰۹_۰۳-۲۹-۵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31520"/>
            <a:ext cx="9144000" cy="6126480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1" y="3"/>
            <a:ext cx="7425558" cy="7619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رسیدن به چشمه گندآب-خارج شدن از مسیر رودخانه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5559" y="15766"/>
            <a:ext cx="1718441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rtl="1"/>
            <a:r>
              <a:rPr lang="fa-I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cs typeface="B Traffic" panose="00000400000000000000" pitchFamily="2" charset="-78"/>
              </a:rPr>
              <a:t>8:40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58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oto_۲۰۱۷-۰۷-۰۹_۰۳-۳۳-۵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0" y="3"/>
            <a:ext cx="9143999" cy="7619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نمایی از دره زیبای وارنگه رود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58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oto_۲۰۱۷-۰۷-۰۹_۰۳-۲۹-۵۹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43712"/>
            <a:ext cx="9144000" cy="6114288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1" y="3"/>
            <a:ext cx="7425558" cy="7619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سوار شدن بر روی یال اصلی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5559" y="15766"/>
            <a:ext cx="1718441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rtl="1"/>
            <a:r>
              <a:rPr lang="fa-I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cs typeface="B Traffic" panose="00000400000000000000" pitchFamily="2" charset="-78"/>
              </a:rPr>
              <a:t>8:50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58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_۲۰۱۷-۰۷-۰۹_۰۳-۳۰-۲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0" y="3"/>
            <a:ext cx="9143999" cy="7619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نمایی از یال اصلی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58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hoto_۲۰۱۷-۰۷-۰۹_۰۳-۳۰-۲۲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5904"/>
            <a:ext cx="9144000" cy="6102096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1" y="3"/>
            <a:ext cx="7425558" cy="7619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محل استراحت اول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5559" y="15766"/>
            <a:ext cx="1718441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rtl="1"/>
            <a:r>
              <a:rPr lang="fa-I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cs typeface="B Traffic" panose="00000400000000000000" pitchFamily="2" charset="-78"/>
              </a:rPr>
              <a:t>9:20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58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oto_۲۰۱۷-۰۷-۰۹_۰۳-۳۱-۰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5904"/>
            <a:ext cx="9144000" cy="6102096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1" y="3"/>
            <a:ext cx="7425558" cy="7619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انتهای یال ـ شروع مسیر سنگی ریزشی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5559" y="15766"/>
            <a:ext cx="1718441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rtl="1"/>
            <a:r>
              <a:rPr lang="fa-I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cs typeface="B Traffic" panose="00000400000000000000" pitchFamily="2" charset="-78"/>
              </a:rPr>
              <a:t>12:45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58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_۲۰۱۷-۰۷-۰۹_۰۳-۳۱-۲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43712"/>
            <a:ext cx="9144000" cy="6114288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1" y="3"/>
            <a:ext cx="7425558" cy="7619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رسیدن به قله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5559" y="15766"/>
            <a:ext cx="1718441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rtl="1"/>
            <a:r>
              <a:rPr lang="fa-I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cs typeface="B Traffic" panose="00000400000000000000" pitchFamily="2" charset="-78"/>
              </a:rPr>
              <a:t>13:40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58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oto_۲۰۱۷-۰۷-۰۹_۰۳-۳۱-۳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0" y="3"/>
            <a:ext cx="9143999" cy="7619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عکس یادگاری روی قله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58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0" y="3"/>
            <a:ext cx="9143999" cy="867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نمایی از قله زیبای آزادکوه (شاهزاده کج گردن)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pic>
        <p:nvPicPr>
          <p:cNvPr id="4" name="Picture 3" descr="20170707_1425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7103"/>
            <a:ext cx="9144000" cy="59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1" y="0"/>
            <a:ext cx="9143999" cy="7619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مشخصات عمومی برنامه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4800" y="990600"/>
            <a:ext cx="5852949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Traffic" panose="00000400000000000000" pitchFamily="2" charset="-78"/>
              </a:rPr>
              <a:t>تاریخ اجرای برنامه: 96/04/16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Traffic" panose="00000400000000000000" pitchFamily="2" charset="-78"/>
              </a:rPr>
              <a:t> سرپرست برنامه: مجید ناظری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Traffic" panose="00000400000000000000" pitchFamily="2" charset="-78"/>
              </a:rPr>
              <a:t>کمک سرپرست: محسن ناظری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Traffic" panose="00000400000000000000" pitchFamily="2" charset="-78"/>
              </a:rPr>
              <a:t>مسئول فنی: علی نصیری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Traffic" panose="00000400000000000000" pitchFamily="2" charset="-78"/>
              </a:rPr>
              <a:t>مربیان: علی نصیری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Traffic" panose="00000400000000000000" pitchFamily="2" charset="-78"/>
              </a:rPr>
              <a:t>سرقدم: علی نصیری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Traffic" panose="00000400000000000000" pitchFamily="2" charset="-78"/>
              </a:rPr>
              <a:t>عقب دار: امیر تالشی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Traffic" panose="00000400000000000000" pitchFamily="2" charset="-78"/>
              </a:rPr>
              <a:t>گزارش برنامه: جواد مشایخ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Traffic" panose="00000400000000000000" pitchFamily="2" charset="-78"/>
              </a:rPr>
              <a:t>مسئول جی پی اس: امیر تالشی-حمید آقارسولی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Traffic" panose="00000400000000000000" pitchFamily="2" charset="-78"/>
              </a:rPr>
              <a:t>عکاس: قادر اسدی، الیاس بهادری، سمانه غلام نژاد، علی عسگری</a:t>
            </a:r>
          </a:p>
          <a:p>
            <a:pPr algn="r" rtl="1">
              <a:lnSpc>
                <a:spcPct val="200000"/>
              </a:lnSpc>
            </a:pPr>
            <a:endParaRPr lang="en-US" b="1" dirty="0">
              <a:cs typeface="B Traffic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755" y="990600"/>
            <a:ext cx="4168192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Traffic" panose="00000400000000000000" pitchFamily="2" charset="-78"/>
              </a:rPr>
              <a:t>مبدا صعود: وارنگه رود ـ جاده چالوس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Traffic" panose="00000400000000000000" pitchFamily="2" charset="-78"/>
              </a:rPr>
              <a:t>تعداد نفرات شرکت کننده: 33 نفر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Traffic" panose="00000400000000000000" pitchFamily="2" charset="-78"/>
              </a:rPr>
              <a:t>مسئول چک کردن بیمه ها: حمید آقارسولی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Traffic" panose="00000400000000000000" pitchFamily="2" charset="-78"/>
              </a:rPr>
              <a:t>مسئول پیش ثبت نام: مرتضی جهانگیری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Traffic" panose="00000400000000000000" pitchFamily="2" charset="-78"/>
              </a:rPr>
              <a:t>زمان شروع برنامه: ساعت 4:50  میدان آزادی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Traffic" panose="00000400000000000000" pitchFamily="2" charset="-78"/>
              </a:rPr>
              <a:t>زمان پایان برنامه: ساعت 23:30 میدان آزادی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Traffic" panose="00000400000000000000" pitchFamily="2" charset="-78"/>
              </a:rPr>
              <a:t>وسیله نقلیه: دو دستگاه مینی بوس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Traffic" panose="00000400000000000000" pitchFamily="2" charset="-78"/>
              </a:rPr>
              <a:t>هزینه برنامه: 30000 تومان</a:t>
            </a:r>
          </a:p>
          <a:p>
            <a:pPr algn="r" rtl="1">
              <a:lnSpc>
                <a:spcPct val="200000"/>
              </a:lnSpc>
            </a:pPr>
            <a:endParaRPr lang="fa-IR" b="1" dirty="0" smtClean="0">
              <a:cs typeface="B Traffic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b="1" dirty="0" smtClean="0">
              <a:cs typeface="B Traffic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en-US" b="1" dirty="0">
              <a:cs typeface="B Traffic" panose="00000400000000000000" pitchFamily="2" charset="-78"/>
            </a:endParaRPr>
          </a:p>
        </p:txBody>
      </p:sp>
      <p:sp>
        <p:nvSpPr>
          <p:cNvPr id="7" name="Left Arrow 6">
            <a:hlinkClick r:id="rId2" action="ppaction://hlinksldjump"/>
          </p:cNvPr>
          <p:cNvSpPr/>
          <p:nvPr/>
        </p:nvSpPr>
        <p:spPr>
          <a:xfrm>
            <a:off x="280416" y="6242304"/>
            <a:ext cx="426720" cy="31699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88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oto_۲۰۱۷-۰۷-۰۹_۰۳-۳۱-۳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43712"/>
            <a:ext cx="9144000" cy="6114288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1" y="3"/>
            <a:ext cx="7425558" cy="7619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حرکت از قله به سمت پایین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5559" y="15766"/>
            <a:ext cx="1718441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rtl="1"/>
            <a:r>
              <a:rPr lang="fa-I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cs typeface="B Traffic" panose="00000400000000000000" pitchFamily="2" charset="-78"/>
              </a:rPr>
              <a:t>14:30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58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_۲۰۱۷-۰۷-۰۹_۱۲-۰۸-۳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3566"/>
            <a:ext cx="9144000" cy="6134434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1" y="3"/>
            <a:ext cx="7425558" cy="7619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عبور از لای علف های زیبای بلند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5559" y="15766"/>
            <a:ext cx="1718441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rtl="1"/>
            <a:r>
              <a:rPr lang="fa-I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cs typeface="B Traffic" panose="00000400000000000000" pitchFamily="2" charset="-78"/>
              </a:rPr>
              <a:t>16:30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58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oto_۲۰۱۷-۰۷-۰۹_۱۲-۰۸-۴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43330"/>
            <a:ext cx="9144000" cy="6114670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1" y="3"/>
            <a:ext cx="7425558" cy="7619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رسیدن به کف دره و رودخانه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5559" y="30105"/>
            <a:ext cx="1718441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rtl="1"/>
            <a:r>
              <a:rPr lang="fa-I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cs typeface="B Traffic" panose="00000400000000000000" pitchFamily="2" charset="-78"/>
              </a:rPr>
              <a:t>17:30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58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oto_۲۰۱۷-۰۷-۱۰_۰۹-۵۹-۰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43712"/>
            <a:ext cx="9144000" cy="6114288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1" y="3"/>
            <a:ext cx="7425558" cy="7619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رسیدن به روستا و پایان برنامه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5559" y="15766"/>
            <a:ext cx="1718441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rtl="1"/>
            <a:r>
              <a:rPr lang="fa-I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cs typeface="B Traffic" panose="00000400000000000000" pitchFamily="2" charset="-78"/>
              </a:rPr>
              <a:t>19:30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cs typeface="B Traffic" panose="00000400000000000000" pitchFamily="2" charset="-78"/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280416" y="6242304"/>
            <a:ext cx="426720" cy="31699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8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1" y="0"/>
            <a:ext cx="9143999" cy="7619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نکات کلیدی برنامه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019" y="838199"/>
            <a:ext cx="82313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cs typeface="B Traffic" panose="00000400000000000000" pitchFamily="2" charset="-78"/>
              </a:rPr>
              <a:t> شناسایی منطقه توسط سرپرست قبل از اجرای برنامه و در دسترس بودن فایل </a:t>
            </a:r>
            <a:r>
              <a:rPr lang="en-US" b="1" dirty="0" smtClean="0">
                <a:cs typeface="B Traffic" panose="00000400000000000000" pitchFamily="2" charset="-78"/>
              </a:rPr>
              <a:t>GPS</a:t>
            </a:r>
            <a:endParaRPr lang="fa-IR" b="1" dirty="0" smtClean="0">
              <a:cs typeface="B Traffic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cs typeface="B Traffic" panose="00000400000000000000" pitchFamily="2" charset="-78"/>
              </a:rPr>
              <a:t> دریافت وجه پیش پرداخت قبل از اجرای برنامه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cs typeface="B Traffic" panose="00000400000000000000" pitchFamily="2" charset="-78"/>
              </a:rPr>
              <a:t> چک کردن بیمه های تک تک نفرات ثبت نامی قبل از اجرای برنامه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cs typeface="B Traffic" panose="00000400000000000000" pitchFamily="2" charset="-78"/>
              </a:rPr>
              <a:t> مشخص بودن محل های توقف هر یک از نفرات جهت سوار شدن قبل از اجرای برنامه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cs typeface="B Traffic" panose="00000400000000000000" pitchFamily="2" charset="-78"/>
              </a:rPr>
              <a:t> هماهنگی با راننده ها از چندین حیث (آشنایی با مسیر، داشتن بیمه نامه، تجهیزات مناسب مسیر، در اختیار داشتن شماره تماس تک تک آنها و تماس گرفتن در اول صبح با هر یک)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cs typeface="B Traffic" panose="00000400000000000000" pitchFamily="2" charset="-78"/>
              </a:rPr>
              <a:t> رعایت نمودن قانون باشگاه مبنی بر حضور یک مربی برای حداکثر 12 نفر در برنامه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cs typeface="B Traffic" panose="00000400000000000000" pitchFamily="2" charset="-78"/>
              </a:rPr>
              <a:t> استفاده از دستگاه </a:t>
            </a:r>
            <a:r>
              <a:rPr lang="en-US" b="1" dirty="0" smtClean="0">
                <a:cs typeface="B Traffic" panose="00000400000000000000" pitchFamily="2" charset="-78"/>
              </a:rPr>
              <a:t>GPS</a:t>
            </a:r>
            <a:r>
              <a:rPr lang="fa-IR" b="1" dirty="0" smtClean="0">
                <a:cs typeface="B Traffic" panose="00000400000000000000" pitchFamily="2" charset="-78"/>
              </a:rPr>
              <a:t> در داخل برنامه و ثبت اطلاعات مسیر</a:t>
            </a:r>
            <a:r>
              <a:rPr lang="en-US" b="1" dirty="0" smtClean="0">
                <a:cs typeface="B Traffic" panose="00000400000000000000" pitchFamily="2" charset="-78"/>
              </a:rPr>
              <a:t> </a:t>
            </a:r>
            <a:r>
              <a:rPr lang="fa-IR" b="1" dirty="0" smtClean="0">
                <a:cs typeface="B Traffic" panose="00000400000000000000" pitchFamily="2" charset="-78"/>
              </a:rPr>
              <a:t>توسط دو نفر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cs typeface="B Traffic" panose="00000400000000000000" pitchFamily="2" charset="-78"/>
              </a:rPr>
              <a:t> تقسیم نشدن تیم به دو گروه تا حد ممکن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cs typeface="B Traffic" panose="00000400000000000000" pitchFamily="2" charset="-78"/>
              </a:rPr>
              <a:t> برداشتن آب به میزان مورد نیاز در برنامه های فصل تابستان (نبود چشمه آب در مسیر)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cs typeface="B Traffic" panose="00000400000000000000" pitchFamily="2" charset="-78"/>
              </a:rPr>
              <a:t>گسسته نشدن تیم در انتهای برنامه و در صورت لزوم تقسیم به گروه های چند نفره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cs typeface="B Traffic" panose="00000400000000000000" pitchFamily="2" charset="-78"/>
              </a:rPr>
              <a:t> خراب نکردن روحیه نفرات تیم توسط افراد فاقد صلاحیت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cs typeface="B Traffic" panose="00000400000000000000" pitchFamily="2" charset="-78"/>
              </a:rPr>
              <a:t> مطرح نمودن هر مشکل یا مسئله ای فقط با شخص سرپرست</a:t>
            </a:r>
            <a:endParaRPr lang="en-US" b="1" dirty="0" smtClean="0">
              <a:cs typeface="B Traffic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endParaRPr lang="fa-IR" b="1" dirty="0" smtClean="0">
              <a:cs typeface="B Traffic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endParaRPr lang="fa-IR" b="1" dirty="0" smtClean="0">
              <a:cs typeface="B Traffic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endParaRPr lang="en-US" b="1" dirty="0"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88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1" y="0"/>
            <a:ext cx="9143999" cy="7619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نفرات شرکت کننده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3800" y="911772"/>
            <a:ext cx="216764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آقایان: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1- مجید ناظری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2- محسن ناظری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3- علی نصیری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4- حمید آقارسولی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5- حسین برهانی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6- مهدی جهانی مقدم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7- جواد مشایخ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8- امیر تالشی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9- علی عسگری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10- حمیدرضا دانه چین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11- فرشید زندی</a:t>
            </a:r>
          </a:p>
          <a:p>
            <a:pPr algn="r" rtl="1"/>
            <a:endParaRPr lang="en-US" b="1" dirty="0">
              <a:cs typeface="B Traffic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9264" y="911772"/>
            <a:ext cx="21419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آقایان: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12- مسعود شاملو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13- قادر اسدی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14- افشین عبدی فر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15- امین کریمی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16- مرتضی جهانگیری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17- جواد خان محمدی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18- هادی قربانی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19- الیاس بهادری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20- علی سعادتمند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21- احمد یاوری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22- حمیدرضا کاویانی</a:t>
            </a:r>
            <a:endParaRPr lang="en-US" b="1" dirty="0">
              <a:cs typeface="B Traffic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346" y="911772"/>
            <a:ext cx="210031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خانم ها: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1- راضیه نژاد زارع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2- پریا حیدری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3- راضیه خادمیان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4- سمانه غلام نژاد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5- ساناز علیزاده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6- فرزانه رامشه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7- صبا نصیری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8- رعنا انصاری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9- فاطمه فرهمندراد</a:t>
            </a:r>
          </a:p>
          <a:p>
            <a:pPr algn="r" rtl="1"/>
            <a:r>
              <a:rPr lang="fa-IR" b="1" dirty="0" smtClean="0">
                <a:cs typeface="B Traffic" panose="00000400000000000000" pitchFamily="2" charset="-78"/>
              </a:rPr>
              <a:t>10- فریما </a:t>
            </a:r>
            <a:r>
              <a:rPr lang="fa-IR" b="1" dirty="0" smtClean="0">
                <a:cs typeface="B Traffic" panose="00000400000000000000" pitchFamily="2" charset="-78"/>
              </a:rPr>
              <a:t>اکبری</a:t>
            </a:r>
            <a:endParaRPr lang="en-US" b="1" dirty="0" smtClean="0">
              <a:cs typeface="B Traffic" panose="00000400000000000000" pitchFamily="2" charset="-78"/>
            </a:endParaRPr>
          </a:p>
          <a:p>
            <a:pPr algn="r" rtl="1"/>
            <a:r>
              <a:rPr lang="fa-IR" b="1" smtClean="0">
                <a:cs typeface="B Traffic" panose="00000400000000000000" pitchFamily="2" charset="-78"/>
              </a:rPr>
              <a:t>11- شبنم خواهانی</a:t>
            </a:r>
            <a:endParaRPr lang="fa-IR" b="1" dirty="0" smtClean="0">
              <a:cs typeface="B Traffic" panose="00000400000000000000" pitchFamily="2" charset="-78"/>
            </a:endParaRPr>
          </a:p>
          <a:p>
            <a:pPr algn="r" rtl="1"/>
            <a:endParaRPr lang="fa-IR" b="1" dirty="0" smtClean="0">
              <a:cs typeface="B Traffic" panose="00000400000000000000" pitchFamily="2" charset="-78"/>
            </a:endParaRPr>
          </a:p>
        </p:txBody>
      </p:sp>
      <p:sp>
        <p:nvSpPr>
          <p:cNvPr id="12" name="Left Arrow 11">
            <a:hlinkClick r:id="rId2" action="ppaction://hlinksldjump"/>
          </p:cNvPr>
          <p:cNvSpPr/>
          <p:nvPr/>
        </p:nvSpPr>
        <p:spPr>
          <a:xfrm>
            <a:off x="280416" y="6242304"/>
            <a:ext cx="426720" cy="31699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1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1" y="0"/>
            <a:ext cx="9143999" cy="84124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رشته کوهای البرز و زاگرس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pic>
        <p:nvPicPr>
          <p:cNvPr id="4" name="Picture 3" descr="iran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873" y="999744"/>
            <a:ext cx="7587487" cy="56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1" y="0"/>
            <a:ext cx="9143999" cy="89001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تقسیم بندی رشته کوه البرز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pic>
        <p:nvPicPr>
          <p:cNvPr id="5" name="Picture 4" descr="07-11-2017 02-33-27 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8240"/>
            <a:ext cx="9144000" cy="510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1" y="0"/>
            <a:ext cx="9143999" cy="89001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مسیرهای دسترسی به روستای وارنگه رود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pic>
        <p:nvPicPr>
          <p:cNvPr id="4" name="Picture 3" descr="07-11-2017 02-50-24 ب.jpg"/>
          <p:cNvPicPr>
            <a:picLocks noChangeAspect="1"/>
          </p:cNvPicPr>
          <p:nvPr/>
        </p:nvPicPr>
        <p:blipFill>
          <a:blip r:embed="rId2" cstate="print"/>
          <a:srcRect l="5422"/>
          <a:stretch>
            <a:fillRect/>
          </a:stretch>
        </p:blipFill>
        <p:spPr>
          <a:xfrm>
            <a:off x="0" y="816864"/>
            <a:ext cx="9144000" cy="604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1" y="0"/>
            <a:ext cx="9143999" cy="89001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نمای کلی قله های همجوار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2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1" y="0"/>
            <a:ext cx="9143999" cy="89001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4000" dirty="0" smtClean="0">
                <a:solidFill>
                  <a:schemeClr val="bg1"/>
                </a:solidFill>
                <a:cs typeface="B Traffic" panose="00000400000000000000" pitchFamily="2" charset="-78"/>
              </a:rPr>
              <a:t>نمایی از خط الراس و مسیر صعود</a:t>
            </a:r>
            <a:endParaRPr lang="en-US" sz="40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pic>
        <p:nvPicPr>
          <p:cNvPr id="4" name="Picture 3" descr="03.jpg"/>
          <p:cNvPicPr>
            <a:picLocks noChangeAspect="1"/>
          </p:cNvPicPr>
          <p:nvPr/>
        </p:nvPicPr>
        <p:blipFill>
          <a:blip r:embed="rId2" cstate="print"/>
          <a:srcRect r="7749"/>
          <a:stretch>
            <a:fillRect/>
          </a:stretch>
        </p:blipFill>
        <p:spPr>
          <a:xfrm>
            <a:off x="0" y="841248"/>
            <a:ext cx="9144000" cy="6016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4608" y="2803660"/>
            <a:ext cx="3352800" cy="107721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نوع خط الراس: شرقی ـ غربی</a:t>
            </a:r>
          </a:p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طول خط الراس: حدود 11 کیلومتر</a:t>
            </a:r>
          </a:p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گرای قله از روستا: 45 درجه ـ شمال شرقی</a:t>
            </a:r>
          </a:p>
          <a:p>
            <a:pPr algn="ctr" rtl="1"/>
            <a:r>
              <a:rPr lang="fa-IR" sz="1600" b="1" dirty="0" smtClean="0">
                <a:solidFill>
                  <a:srgbClr val="00FF00"/>
                </a:solidFill>
                <a:cs typeface="B Mitra" pitchFamily="2" charset="-78"/>
              </a:rPr>
              <a:t>جهت صعود: از جبهه جنوبی قله</a:t>
            </a:r>
            <a:endParaRPr lang="en-US" sz="1600" b="1" dirty="0">
              <a:solidFill>
                <a:srgbClr val="00FF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24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2656</TotalTime>
  <Words>924</Words>
  <Application>Microsoft Office PowerPoint</Application>
  <PresentationFormat>On-screen Show (4:3)</PresentationFormat>
  <Paragraphs>194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Adobe Caslon Pro Bold</vt:lpstr>
      <vt:lpstr>B Mehr</vt:lpstr>
      <vt:lpstr>B Mitra</vt:lpstr>
      <vt:lpstr>Calibri</vt:lpstr>
      <vt:lpstr>Cambria Math</vt:lpstr>
      <vt:lpstr>B Farnaz</vt:lpstr>
      <vt:lpstr>B Traffic</vt:lpstr>
      <vt:lpstr>Wingdings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javad</dc:creator>
  <cp:lastModifiedBy>Admin</cp:lastModifiedBy>
  <cp:revision>92</cp:revision>
  <dcterms:created xsi:type="dcterms:W3CDTF">2014-08-24T13:07:21Z</dcterms:created>
  <dcterms:modified xsi:type="dcterms:W3CDTF">2017-07-11T13:38:12Z</dcterms:modified>
</cp:coreProperties>
</file>