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90" r:id="rId6"/>
    <p:sldId id="260" r:id="rId7"/>
    <p:sldId id="289" r:id="rId8"/>
    <p:sldId id="261" r:id="rId9"/>
    <p:sldId id="291" r:id="rId10"/>
    <p:sldId id="292" r:id="rId11"/>
    <p:sldId id="272" r:id="rId12"/>
    <p:sldId id="273" r:id="rId13"/>
    <p:sldId id="274" r:id="rId14"/>
    <p:sldId id="293" r:id="rId15"/>
    <p:sldId id="296" r:id="rId16"/>
    <p:sldId id="275" r:id="rId17"/>
    <p:sldId id="297" r:id="rId18"/>
    <p:sldId id="298" r:id="rId19"/>
    <p:sldId id="299" r:id="rId20"/>
    <p:sldId id="301" r:id="rId21"/>
    <p:sldId id="276" r:id="rId22"/>
    <p:sldId id="303" r:id="rId23"/>
    <p:sldId id="306" r:id="rId24"/>
    <p:sldId id="305" r:id="rId25"/>
    <p:sldId id="284" r:id="rId26"/>
    <p:sldId id="285" r:id="rId27"/>
    <p:sldId id="286" r:id="rId28"/>
    <p:sldId id="28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23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CD080010-8DEE-405A-B52C-CE76D2B8A251}" type="datetimeFigureOut">
              <a:rPr lang="en-US" smtClean="0"/>
              <a:t>3/16/2017</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F437007-D60A-40A1-91E0-2B9A947D0C6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080010-8DEE-405A-B52C-CE76D2B8A251}"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37007-D60A-40A1-91E0-2B9A947D0C6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D080010-8DEE-405A-B52C-CE76D2B8A251}"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37007-D60A-40A1-91E0-2B9A947D0C6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CD080010-8DEE-405A-B52C-CE76D2B8A251}" type="datetimeFigureOut">
              <a:rPr lang="en-US" smtClean="0"/>
              <a:t>3/16/2017</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1F437007-D60A-40A1-91E0-2B9A947D0C6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CD080010-8DEE-405A-B52C-CE76D2B8A251}" type="datetimeFigureOut">
              <a:rPr lang="en-US" smtClean="0"/>
              <a:t>3/16/2017</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1F437007-D60A-40A1-91E0-2B9A947D0C63}"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CD080010-8DEE-405A-B52C-CE76D2B8A251}" type="datetimeFigureOut">
              <a:rPr lang="en-US" smtClean="0"/>
              <a:t>3/16/2017</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1F437007-D60A-40A1-91E0-2B9A947D0C6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CD080010-8DEE-405A-B52C-CE76D2B8A251}" type="datetimeFigureOut">
              <a:rPr lang="en-US" smtClean="0"/>
              <a:t>3/16/2017</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1F437007-D60A-40A1-91E0-2B9A947D0C6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D080010-8DEE-405A-B52C-CE76D2B8A251}" type="datetimeFigureOut">
              <a:rPr lang="en-US" smtClean="0"/>
              <a:t>3/16/2017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437007-D60A-40A1-91E0-2B9A947D0C6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CD080010-8DEE-405A-B52C-CE76D2B8A251}" type="datetimeFigureOut">
              <a:rPr lang="en-US" smtClean="0"/>
              <a:t>3/16/2017</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1F437007-D60A-40A1-91E0-2B9A947D0C63}"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CD080010-8DEE-405A-B52C-CE76D2B8A251}" type="datetimeFigureOut">
              <a:rPr lang="en-US" smtClean="0"/>
              <a:t>3/16/2017</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1F437007-D60A-40A1-91E0-2B9A947D0C6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CD080010-8DEE-405A-B52C-CE76D2B8A251}" type="datetimeFigureOut">
              <a:rPr lang="en-US" smtClean="0"/>
              <a:t>3/16/2017</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1F437007-D60A-40A1-91E0-2B9A947D0C6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CD080010-8DEE-405A-B52C-CE76D2B8A251}" type="datetimeFigureOut">
              <a:rPr lang="en-US" smtClean="0"/>
              <a:t>3/16/2017</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F437007-D60A-40A1-91E0-2B9A947D0C6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332656"/>
            <a:ext cx="6694512" cy="2088232"/>
          </a:xfrm>
        </p:spPr>
        <p:txBody>
          <a:bodyPr>
            <a:noAutofit/>
          </a:bodyPr>
          <a:lstStyle/>
          <a:p>
            <a:pPr algn="ctr" rtl="1"/>
            <a:r>
              <a:rPr lang="fa-IR" sz="8800" b="1" dirty="0" smtClean="0">
                <a:solidFill>
                  <a:srgbClr val="FF0000"/>
                </a:solidFill>
                <a:latin typeface="IranNastaliq" panose="02020505000000020003" pitchFamily="18" charset="0"/>
                <a:cs typeface="B Nazanin" panose="00000400000000000000" pitchFamily="2" charset="-78"/>
              </a:rPr>
              <a:t>به نام خدا</a:t>
            </a:r>
            <a:endParaRPr lang="en-US" sz="8800" b="1" dirty="0">
              <a:solidFill>
                <a:srgbClr val="FF0000"/>
              </a:solidFill>
              <a:latin typeface="IranNastaliq" panose="02020505000000020003" pitchFamily="18" charset="0"/>
              <a:cs typeface="B Nazanin" panose="00000400000000000000" pitchFamily="2" charset="-78"/>
            </a:endParaRPr>
          </a:p>
        </p:txBody>
      </p:sp>
      <p:sp>
        <p:nvSpPr>
          <p:cNvPr id="3" name="Subtitle 2"/>
          <p:cNvSpPr>
            <a:spLocks noGrp="1"/>
          </p:cNvSpPr>
          <p:nvPr>
            <p:ph type="subTitle" idx="1"/>
          </p:nvPr>
        </p:nvSpPr>
        <p:spPr>
          <a:xfrm>
            <a:off x="539552" y="3501008"/>
            <a:ext cx="8062912" cy="1752600"/>
          </a:xfrm>
        </p:spPr>
        <p:txBody>
          <a:bodyPr>
            <a:noAutofit/>
          </a:bodyPr>
          <a:lstStyle/>
          <a:p>
            <a:pPr algn="ctr" rtl="1"/>
            <a:r>
              <a:rPr lang="fa-IR" sz="8000" b="1" dirty="0" smtClean="0">
                <a:solidFill>
                  <a:srgbClr val="FF0000"/>
                </a:solidFill>
                <a:latin typeface="IranNastaliq" panose="02020505000000020003" pitchFamily="18" charset="0"/>
                <a:cs typeface="B Nazanin" panose="00000400000000000000" pitchFamily="2" charset="-78"/>
              </a:rPr>
              <a:t>باشگاه کوه نوردی تهران</a:t>
            </a:r>
            <a:endParaRPr lang="en-US" sz="8000" b="1" dirty="0">
              <a:solidFill>
                <a:srgbClr val="FF0000"/>
              </a:solidFill>
              <a:latin typeface="IranNastaliq" panose="02020505000000020003" pitchFamily="18" charset="0"/>
              <a:cs typeface="B Nazanin" panose="00000400000000000000" pitchFamily="2" charset="-78"/>
            </a:endParaRPr>
          </a:p>
        </p:txBody>
      </p:sp>
    </p:spTree>
    <p:extLst>
      <p:ext uri="{BB962C8B-B14F-4D97-AF65-F5344CB8AC3E}">
        <p14:creationId xmlns:p14="http://schemas.microsoft.com/office/powerpoint/2010/main" val="3128118190"/>
      </p:ext>
    </p:extLst>
  </p:cSld>
  <p:clrMapOvr>
    <a:masterClrMapping/>
  </p:clrMapOvr>
  <mc:AlternateContent xmlns:mc="http://schemas.openxmlformats.org/markup-compatibility/2006" xmlns:p14="http://schemas.microsoft.com/office/powerpoint/2010/main">
    <mc:Choice Requires="p14">
      <p:transition spd="slow" p14:dur="3000" advClick="0" advTm="5000">
        <p:checker/>
        <p:sndAc>
          <p:stSnd>
            <p:snd r:embed="rId2" name="chimes.wav"/>
          </p:stSnd>
        </p:sndAc>
      </p:transition>
    </mc:Choice>
    <mc:Fallback xmlns="">
      <p:transition spd="slow" advClick="0" advTm="5000">
        <p:checker/>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3000" fill="hold"/>
                                        <p:tgtEl>
                                          <p:spTgt spid="2"/>
                                        </p:tgtEl>
                                        <p:attrNameLst>
                                          <p:attrName>style.color</p:attrName>
                                        </p:attrNameLst>
                                      </p:cBhvr>
                                      <p:to>
                                        <p:clrVal>
                                          <a:schemeClr val="accent2"/>
                                        </p:clrVal>
                                      </p:to>
                                    </p:set>
                                    <p:set>
                                      <p:cBhvr>
                                        <p:cTn id="7" dur="3000" fill="hold"/>
                                        <p:tgtEl>
                                          <p:spTgt spid="2"/>
                                        </p:tgtEl>
                                        <p:attrNameLst>
                                          <p:attrName>fillcolor</p:attrName>
                                        </p:attrNameLst>
                                      </p:cBhvr>
                                      <p:to>
                                        <p:clrVal>
                                          <a:schemeClr val="accent2"/>
                                        </p:clrVal>
                                      </p:to>
                                    </p:set>
                                    <p:set>
                                      <p:cBhvr>
                                        <p:cTn id="8" dur="3000" fill="hold"/>
                                        <p:tgtEl>
                                          <p:spTgt spid="2"/>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0" nodeType="clickEffect">
                                  <p:stCondLst>
                                    <p:cond delay="0"/>
                                  </p:stCondLst>
                                  <p:iterate type="lt">
                                    <p:tmPct val="4000"/>
                                  </p:iterate>
                                  <p:childTnLst>
                                    <p:set>
                                      <p:cBhvr override="childStyle">
                                        <p:cTn id="12" dur="3000" fill="hold"/>
                                        <p:tgtEl>
                                          <p:spTgt spid="3">
                                            <p:txEl>
                                              <p:pRg st="0" end="0"/>
                                            </p:txEl>
                                          </p:spTgt>
                                        </p:tgtEl>
                                        <p:attrNameLst>
                                          <p:attrName>style.color</p:attrName>
                                        </p:attrNameLst>
                                      </p:cBhvr>
                                      <p:to>
                                        <p:clrVal>
                                          <a:schemeClr val="accent2"/>
                                        </p:clrVal>
                                      </p:to>
                                    </p:set>
                                    <p:set>
                                      <p:cBhvr>
                                        <p:cTn id="13" dur="3000" fill="hold"/>
                                        <p:tgtEl>
                                          <p:spTgt spid="3">
                                            <p:txEl>
                                              <p:pRg st="0" end="0"/>
                                            </p:txEl>
                                          </p:spTgt>
                                        </p:tgtEl>
                                        <p:attrNameLst>
                                          <p:attrName>fillcolor</p:attrName>
                                        </p:attrNameLst>
                                      </p:cBhvr>
                                      <p:to>
                                        <p:clrVal>
                                          <a:schemeClr val="accent2"/>
                                        </p:clrVal>
                                      </p:to>
                                    </p:set>
                                    <p:set>
                                      <p:cBhvr>
                                        <p:cTn id="14" dur="30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ناصر\عکسهای کوه\قله آبک دیماه 94\814540308_855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04" y="332656"/>
            <a:ext cx="8869584" cy="626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79540"/>
      </p:ext>
    </p:extLst>
  </p:cSld>
  <p:clrMapOvr>
    <a:masterClrMapping/>
  </p:clrMapOvr>
  <mc:AlternateContent xmlns:mc="http://schemas.openxmlformats.org/markup-compatibility/2006" xmlns:p14="http://schemas.microsoft.com/office/powerpoint/2010/main">
    <mc:Choice Requires="p14">
      <p:transition spd="slow" p14:dur="4400" advTm="5000">
        <p14:honeycomb/>
        <p:sndAc>
          <p:stSnd>
            <p:snd r:embed="rId2" name="chimes.wav"/>
          </p:stSnd>
        </p:sndAc>
      </p:transition>
    </mc:Choice>
    <mc:Fallback xmlns="">
      <p:transition spd="slow" advTm="5000">
        <p:fade/>
        <p:sndAc>
          <p:stSnd>
            <p:snd r:embed="rId4" name="chimes.wav"/>
          </p:stSnd>
        </p:sndAc>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116632"/>
            <a:ext cx="8640960" cy="6001643"/>
          </a:xfrm>
          <a:prstGeom prst="rect">
            <a:avLst/>
          </a:prstGeom>
        </p:spPr>
        <p:txBody>
          <a:bodyPr wrap="square">
            <a:spAutoFit/>
          </a:bodyPr>
          <a:lstStyle/>
          <a:p>
            <a:pPr algn="just" rtl="1"/>
            <a:r>
              <a:rPr lang="fa-IR" sz="3200" b="1" dirty="0">
                <a:solidFill>
                  <a:srgbClr val="FF0000"/>
                </a:solidFill>
                <a:cs typeface="B Nazanin" panose="00000400000000000000" pitchFamily="2" charset="-78"/>
              </a:rPr>
              <a:t>اطلاعات عمومی منطقه:</a:t>
            </a:r>
          </a:p>
          <a:p>
            <a:pPr algn="just" rtl="1"/>
            <a:r>
              <a:rPr lang="fa-IR" sz="3200" b="1" dirty="0">
                <a:solidFill>
                  <a:srgbClr val="FF0000"/>
                </a:solidFill>
                <a:cs typeface="B Nazanin" panose="00000400000000000000" pitchFamily="2" charset="-78"/>
              </a:rPr>
              <a:t>نام منطقه: ميگون، فشم، رودبار قصران</a:t>
            </a:r>
          </a:p>
          <a:p>
            <a:pPr algn="just" rtl="1"/>
            <a:r>
              <a:rPr lang="fa-IR" sz="3200" b="1" dirty="0">
                <a:solidFill>
                  <a:srgbClr val="FF0000"/>
                </a:solidFill>
                <a:cs typeface="B Nazanin" panose="00000400000000000000" pitchFamily="2" charset="-78"/>
              </a:rPr>
              <a:t>قله(ها): آبک، روته ،...</a:t>
            </a:r>
          </a:p>
          <a:p>
            <a:pPr algn="just" rtl="1"/>
            <a:r>
              <a:rPr lang="fa-IR" sz="3200" b="1" dirty="0">
                <a:solidFill>
                  <a:srgbClr val="FF0000"/>
                </a:solidFill>
                <a:cs typeface="B Nazanin" panose="00000400000000000000" pitchFamily="2" charset="-78"/>
              </a:rPr>
              <a:t>ارتفاع قله :3488 متر</a:t>
            </a:r>
          </a:p>
          <a:p>
            <a:pPr algn="just" rtl="1"/>
            <a:r>
              <a:rPr lang="fa-IR" sz="3200" b="1" dirty="0">
                <a:solidFill>
                  <a:srgbClr val="FF0000"/>
                </a:solidFill>
                <a:cs typeface="B Nazanin" panose="00000400000000000000" pitchFamily="2" charset="-78"/>
              </a:rPr>
              <a:t>وضعيت چشمه هاي منطقه:چشمه اي </a:t>
            </a:r>
            <a:r>
              <a:rPr lang="fa-IR" sz="3200" b="1" dirty="0" smtClean="0">
                <a:solidFill>
                  <a:srgbClr val="FF0000"/>
                </a:solidFill>
                <a:cs typeface="B Nazanin" panose="00000400000000000000" pitchFamily="2" charset="-78"/>
              </a:rPr>
              <a:t>مشاهده نشد</a:t>
            </a:r>
            <a:endParaRPr lang="fa-IR" sz="3200" b="1" dirty="0">
              <a:solidFill>
                <a:srgbClr val="FF0000"/>
              </a:solidFill>
              <a:cs typeface="B Nazanin" panose="00000400000000000000" pitchFamily="2" charset="-78"/>
            </a:endParaRPr>
          </a:p>
          <a:p>
            <a:pPr algn="just" rtl="1"/>
            <a:r>
              <a:rPr lang="fa-IR" sz="3200" b="1" dirty="0">
                <a:solidFill>
                  <a:srgbClr val="FF0000"/>
                </a:solidFill>
                <a:cs typeface="B Nazanin" panose="00000400000000000000" pitchFamily="2" charset="-78"/>
              </a:rPr>
              <a:t>ميزان برف در زمستان: معمولا منطقه در تمام سال برف دارد،و در زمستان هم از حجم برف بالايي برخوردار است</a:t>
            </a:r>
          </a:p>
          <a:p>
            <a:pPr algn="just" rtl="1"/>
            <a:r>
              <a:rPr lang="fa-IR" sz="3200" b="1" dirty="0">
                <a:solidFill>
                  <a:srgbClr val="FF0000"/>
                </a:solidFill>
                <a:cs typeface="B Nazanin" panose="00000400000000000000" pitchFamily="2" charset="-78"/>
              </a:rPr>
              <a:t>میزان آنتن دهی موبایل:کل منطقه آنتن دارد</a:t>
            </a:r>
          </a:p>
          <a:p>
            <a:pPr algn="just" rtl="1"/>
            <a:r>
              <a:rPr lang="fa-IR" sz="3200" b="1" dirty="0" smtClean="0">
                <a:solidFill>
                  <a:srgbClr val="FF0000"/>
                </a:solidFill>
                <a:cs typeface="B Nazanin" panose="00000400000000000000" pitchFamily="2" charset="-78"/>
              </a:rPr>
              <a:t>شيوه </a:t>
            </a:r>
            <a:r>
              <a:rPr lang="fa-IR" sz="3200" b="1" dirty="0">
                <a:solidFill>
                  <a:srgbClr val="FF0000"/>
                </a:solidFill>
                <a:cs typeface="B Nazanin" panose="00000400000000000000" pitchFamily="2" charset="-78"/>
              </a:rPr>
              <a:t>رسيدن به منطقه: </a:t>
            </a:r>
            <a:r>
              <a:rPr lang="fa-IR" sz="3200" b="1" dirty="0" smtClean="0">
                <a:solidFill>
                  <a:srgbClr val="FF0000"/>
                </a:solidFill>
                <a:cs typeface="B Nazanin" panose="00000400000000000000" pitchFamily="2" charset="-78"/>
              </a:rPr>
              <a:t>فشم ، جاده میگون</a:t>
            </a:r>
          </a:p>
          <a:p>
            <a:pPr algn="just" rtl="1"/>
            <a:r>
              <a:rPr lang="fa-IR" sz="3200" b="1" dirty="0" smtClean="0">
                <a:solidFill>
                  <a:srgbClr val="FF0000"/>
                </a:solidFill>
                <a:cs typeface="B Nazanin" panose="00000400000000000000" pitchFamily="2" charset="-78"/>
              </a:rPr>
              <a:t>نوع وسيله نقليه: مینی بوس</a:t>
            </a:r>
          </a:p>
          <a:p>
            <a:pPr algn="just" rtl="1"/>
            <a:r>
              <a:rPr lang="fa-IR" sz="3200" b="1" dirty="0" smtClean="0">
                <a:solidFill>
                  <a:srgbClr val="FF0000"/>
                </a:solidFill>
                <a:cs typeface="B Nazanin" panose="00000400000000000000" pitchFamily="2" charset="-78"/>
              </a:rPr>
              <a:t>مبدا </a:t>
            </a:r>
            <a:r>
              <a:rPr lang="fa-IR" sz="3200" b="1" dirty="0">
                <a:solidFill>
                  <a:srgbClr val="FF0000"/>
                </a:solidFill>
                <a:cs typeface="B Nazanin" panose="00000400000000000000" pitchFamily="2" charset="-78"/>
              </a:rPr>
              <a:t>صعود: اول جاده خاکی معدن</a:t>
            </a:r>
          </a:p>
          <a:p>
            <a:pPr algn="just" rtl="1"/>
            <a:r>
              <a:rPr lang="fa-IR" sz="3200" b="1" dirty="0">
                <a:solidFill>
                  <a:srgbClr val="FF0000"/>
                </a:solidFill>
                <a:cs typeface="B Nazanin" panose="00000400000000000000" pitchFamily="2" charset="-78"/>
              </a:rPr>
              <a:t>ارتفاع مبدا صعود</a:t>
            </a:r>
            <a:r>
              <a:rPr lang="fa-IR" sz="3200" b="1" dirty="0" smtClean="0">
                <a:solidFill>
                  <a:srgbClr val="FF0000"/>
                </a:solidFill>
                <a:cs typeface="B Nazanin" panose="00000400000000000000" pitchFamily="2" charset="-78"/>
              </a:rPr>
              <a:t>: حدودا2150</a:t>
            </a:r>
            <a:endParaRPr lang="fa-IR" sz="32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1770984560"/>
      </p:ext>
    </p:extLst>
  </p:cSld>
  <p:clrMapOvr>
    <a:masterClrMapping/>
  </p:clrMapOvr>
  <mc:AlternateContent xmlns:mc="http://schemas.openxmlformats.org/markup-compatibility/2006" xmlns:p14="http://schemas.microsoft.com/office/powerpoint/2010/main">
    <mc:Choice Requires="p14">
      <p:transition spd="slow" p14:dur="2500" advTm="20000">
        <p:checker/>
        <p:sndAc>
          <p:stSnd>
            <p:snd r:embed="rId2" name="chimes.wav"/>
          </p:stSnd>
        </p:sndAc>
      </p:transition>
    </mc:Choice>
    <mc:Fallback xmlns="">
      <p:transition spd="slow" advTm="20000">
        <p:checker/>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3000" fill="hold"/>
                                        <p:tgtEl>
                                          <p:spTgt spid="3"/>
                                        </p:tgtEl>
                                        <p:attrNameLst>
                                          <p:attrName>style.color</p:attrName>
                                        </p:attrNameLst>
                                      </p:cBhvr>
                                      <p:to>
                                        <p:clrVal>
                                          <a:schemeClr val="accent2"/>
                                        </p:clrVal>
                                      </p:to>
                                    </p:set>
                                    <p:set>
                                      <p:cBhvr>
                                        <p:cTn id="7" dur="3000" fill="hold"/>
                                        <p:tgtEl>
                                          <p:spTgt spid="3"/>
                                        </p:tgtEl>
                                        <p:attrNameLst>
                                          <p:attrName>fillcolor</p:attrName>
                                        </p:attrNameLst>
                                      </p:cBhvr>
                                      <p:to>
                                        <p:clrVal>
                                          <a:schemeClr val="accent2"/>
                                        </p:clrVal>
                                      </p:to>
                                    </p:set>
                                    <p:set>
                                      <p:cBhvr>
                                        <p:cTn id="8" dur="30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632"/>
            <a:ext cx="9144000" cy="4832092"/>
          </a:xfrm>
          <a:prstGeom prst="rect">
            <a:avLst/>
          </a:prstGeom>
        </p:spPr>
        <p:txBody>
          <a:bodyPr wrap="square">
            <a:spAutoFit/>
          </a:bodyPr>
          <a:lstStyle/>
          <a:p>
            <a:pPr algn="r" rtl="1"/>
            <a:r>
              <a:rPr lang="fa-IR" sz="4400" b="1" dirty="0" smtClean="0">
                <a:solidFill>
                  <a:srgbClr val="FF0000"/>
                </a:solidFill>
                <a:cs typeface="B Nazanin" panose="00000400000000000000" pitchFamily="2" charset="-78"/>
              </a:rPr>
              <a:t>وسايل شخصي مورد نياز: </a:t>
            </a:r>
          </a:p>
          <a:p>
            <a:pPr algn="r" rtl="1"/>
            <a:r>
              <a:rPr lang="fa-IR" sz="4400" b="1" dirty="0" smtClean="0">
                <a:solidFill>
                  <a:srgbClr val="FF0000"/>
                </a:solidFill>
                <a:cs typeface="B Nazanin" panose="00000400000000000000" pitchFamily="2" charset="-78"/>
              </a:rPr>
              <a:t>کوله پشتی – لباس بیس،پلاروکورتکس،کاپشن پر –بادگیر-کلاه –دستکش -کفش مناسب(برای برف)-گتر- باتوم – پانچو</a:t>
            </a:r>
            <a:r>
              <a:rPr lang="en-US" sz="4400" b="1" dirty="0" smtClean="0">
                <a:solidFill>
                  <a:srgbClr val="FF0000"/>
                </a:solidFill>
                <a:cs typeface="B Nazanin" panose="00000400000000000000" pitchFamily="2" charset="-78"/>
              </a:rPr>
              <a:t>-</a:t>
            </a:r>
            <a:r>
              <a:rPr lang="fa-IR" sz="4400" b="1" dirty="0" smtClean="0">
                <a:solidFill>
                  <a:srgbClr val="FF0000"/>
                </a:solidFill>
                <a:cs typeface="B Nazanin" panose="00000400000000000000" pitchFamily="2" charset="-78"/>
              </a:rPr>
              <a:t> کلاه طوفان – عینک آفتابی و طوفان</a:t>
            </a:r>
          </a:p>
          <a:p>
            <a:pPr algn="r" rtl="1"/>
            <a:r>
              <a:rPr lang="fa-IR" sz="4400" b="1" dirty="0" smtClean="0">
                <a:solidFill>
                  <a:srgbClr val="FF0000"/>
                </a:solidFill>
                <a:cs typeface="B Nazanin" panose="00000400000000000000" pitchFamily="2" charset="-78"/>
              </a:rPr>
              <a:t>وسايل گروهي مورد نياز: </a:t>
            </a:r>
          </a:p>
          <a:p>
            <a:pPr algn="r" rtl="1"/>
            <a:r>
              <a:rPr lang="fa-IR" sz="4400" b="1" dirty="0" smtClean="0">
                <a:solidFill>
                  <a:srgbClr val="FF0000"/>
                </a:solidFill>
                <a:cs typeface="B Nazanin" panose="00000400000000000000" pitchFamily="2" charset="-78"/>
              </a:rPr>
              <a:t>کلنگ – طنابچه ی انفرادي – 2 عدد کارابین</a:t>
            </a:r>
            <a:endParaRPr lang="fa-IR" sz="44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4057020877"/>
      </p:ext>
    </p:extLst>
  </p:cSld>
  <p:clrMapOvr>
    <a:masterClrMapping/>
  </p:clrMapOvr>
  <mc:AlternateContent xmlns:mc="http://schemas.openxmlformats.org/markup-compatibility/2006" xmlns:p14="http://schemas.microsoft.com/office/powerpoint/2010/main">
    <mc:Choice Requires="p14">
      <p:transition spd="slow" p14:dur="2500" advTm="10000">
        <p:checker/>
        <p:sndAc>
          <p:stSnd>
            <p:snd r:embed="rId2" name="chimes.wav"/>
          </p:stSnd>
        </p:sndAc>
      </p:transition>
    </mc:Choice>
    <mc:Fallback xmlns="">
      <p:transition spd="slow" advTm="10000">
        <p:checker/>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3000" fill="hold"/>
                                        <p:tgtEl>
                                          <p:spTgt spid="2"/>
                                        </p:tgtEl>
                                        <p:attrNameLst>
                                          <p:attrName>style.color</p:attrName>
                                        </p:attrNameLst>
                                      </p:cBhvr>
                                      <p:to>
                                        <p:clrVal>
                                          <a:schemeClr val="accent2"/>
                                        </p:clrVal>
                                      </p:to>
                                    </p:set>
                                    <p:set>
                                      <p:cBhvr>
                                        <p:cTn id="7" dur="3000" fill="hold"/>
                                        <p:tgtEl>
                                          <p:spTgt spid="2"/>
                                        </p:tgtEl>
                                        <p:attrNameLst>
                                          <p:attrName>fillcolor</p:attrName>
                                        </p:attrNameLst>
                                      </p:cBhvr>
                                      <p:to>
                                        <p:clrVal>
                                          <a:schemeClr val="accent2"/>
                                        </p:clrVal>
                                      </p:to>
                                    </p:set>
                                    <p:set>
                                      <p:cBhvr>
                                        <p:cTn id="8" dur="3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5693866"/>
          </a:xfrm>
          <a:prstGeom prst="rect">
            <a:avLst/>
          </a:prstGeom>
        </p:spPr>
        <p:txBody>
          <a:bodyPr wrap="square">
            <a:spAutoFit/>
          </a:bodyPr>
          <a:lstStyle/>
          <a:p>
            <a:pPr algn="just" rtl="1"/>
            <a:r>
              <a:rPr lang="fa-IR" sz="2800" b="1" dirty="0" smtClean="0">
                <a:solidFill>
                  <a:srgbClr val="FF0000"/>
                </a:solidFill>
                <a:cs typeface="B Nazanin" panose="00000400000000000000" pitchFamily="2" charset="-78"/>
              </a:rPr>
              <a:t>شرح کامل گزارش:</a:t>
            </a:r>
          </a:p>
          <a:p>
            <a:pPr algn="just" rtl="1"/>
            <a:r>
              <a:rPr lang="fa-IR" sz="2800" b="1" dirty="0" smtClean="0">
                <a:solidFill>
                  <a:srgbClr val="FF0000"/>
                </a:solidFill>
                <a:cs typeface="B Nazanin" panose="00000400000000000000" pitchFamily="2" charset="-78"/>
              </a:rPr>
              <a:t>طبق قرار قبلی ساعت 05:00 با یک دستگاه مینی بوس از میدان آزادی حرکت کردیم . در مسیر با کامل شدن تعداد 13 نفری بچه ها خودمان را از مسیر اتوبان ارتش به سمت جاده لواسانات رساندیم . مبدأ صعود ما اول جاده خاکی معدن در بخش فشم، میگون از توابع استان تهران بود که رأس ساعت 6:45 در آنجا از ماشین پیاده شدیم همگی گتر ها را پوشیده لباس گرم به تن کردیم و از دستکش و باتوم استفاده کردیم و خود را برای صعود آماده کردیم. ارتفاع مبدأ صعود حدوداً 2150 متر بود. که پس از مقداری راه پیمایی در جاده خاکی با شیب ملایم، سر قدم گروه آقای کمال برمکی گروه را به شیب تندتری هدایت نمودند تا اعضائ گروه از ورزیدگی بیشتری برخوردار شوند که حدودا با شیب 20% و در بعضی مواقع دست بسنگ نیز می شدیم تیم کاملا یکنواخت و یکپارچه به سمت قله حرکت می کرد.</a:t>
            </a:r>
            <a:endParaRPr lang="fa-IR" sz="2800" b="1" dirty="0">
              <a:solidFill>
                <a:srgbClr val="FF0000"/>
              </a:solidFill>
              <a:cs typeface="B Nazanin" panose="00000400000000000000" pitchFamily="2" charset="-78"/>
            </a:endParaRPr>
          </a:p>
        </p:txBody>
      </p:sp>
    </p:spTree>
    <p:extLst>
      <p:ext uri="{BB962C8B-B14F-4D97-AF65-F5344CB8AC3E}">
        <p14:creationId xmlns:p14="http://schemas.microsoft.com/office/powerpoint/2010/main" val="1705305555"/>
      </p:ext>
    </p:extLst>
  </p:cSld>
  <p:clrMapOvr>
    <a:masterClrMapping/>
  </p:clrMapOvr>
  <mc:AlternateContent xmlns:mc="http://schemas.openxmlformats.org/markup-compatibility/2006" xmlns:p14="http://schemas.microsoft.com/office/powerpoint/2010/main">
    <mc:Choice Requires="p14">
      <p:transition spd="slow" p14:dur="2500" advTm="40000">
        <p:checker/>
        <p:sndAc>
          <p:stSnd>
            <p:snd r:embed="rId2" name="chimes.wav"/>
          </p:stSnd>
        </p:sndAc>
      </p:transition>
    </mc:Choice>
    <mc:Fallback xmlns="">
      <p:transition spd="slow" advTm="40000">
        <p:checker/>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3000" fill="hold"/>
                                        <p:tgtEl>
                                          <p:spTgt spid="2"/>
                                        </p:tgtEl>
                                        <p:attrNameLst>
                                          <p:attrName>style.color</p:attrName>
                                        </p:attrNameLst>
                                      </p:cBhvr>
                                      <p:to>
                                        <p:clrVal>
                                          <a:schemeClr val="accent2"/>
                                        </p:clrVal>
                                      </p:to>
                                    </p:set>
                                    <p:set>
                                      <p:cBhvr>
                                        <p:cTn id="7" dur="3000" fill="hold"/>
                                        <p:tgtEl>
                                          <p:spTgt spid="2"/>
                                        </p:tgtEl>
                                        <p:attrNameLst>
                                          <p:attrName>fillcolor</p:attrName>
                                        </p:attrNameLst>
                                      </p:cBhvr>
                                      <p:to>
                                        <p:clrVal>
                                          <a:schemeClr val="accent2"/>
                                        </p:clrVal>
                                      </p:to>
                                    </p:set>
                                    <p:set>
                                      <p:cBhvr>
                                        <p:cTn id="8" dur="3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ناصر\عکسهای کوه\قله آبک دیماه 94\421311901_151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10" y="332656"/>
            <a:ext cx="8808978"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28142"/>
      </p:ext>
    </p:extLst>
  </p:cSld>
  <p:clrMapOvr>
    <a:masterClrMapping/>
  </p:clrMapOvr>
  <mc:AlternateContent xmlns:mc="http://schemas.openxmlformats.org/markup-compatibility/2006" xmlns:p14="http://schemas.microsoft.com/office/powerpoint/2010/main">
    <mc:Choice Requires="p14">
      <p:transition spd="slow" p14:dur="3000" advTm="5000">
        <p:wheel spokes="1"/>
        <p:sndAc>
          <p:stSnd>
            <p:snd r:embed="rId2" name="chimes.wav"/>
          </p:stSnd>
        </p:sndAc>
      </p:transition>
    </mc:Choice>
    <mc:Fallback xmlns="">
      <p:transition spd="slow" advTm="5000">
        <p:wheel spokes="1"/>
        <p:sndAc>
          <p:stSnd>
            <p:snd r:embed="rId4" name="chimes.wav"/>
          </p:st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ناصر\عکسهای کوه\قله آبک دیماه 94\816222082_75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404664"/>
            <a:ext cx="8712968"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878057"/>
      </p:ext>
    </p:extLst>
  </p:cSld>
  <p:clrMapOvr>
    <a:masterClrMapping/>
  </p:clrMapOvr>
  <mc:AlternateContent xmlns:mc="http://schemas.openxmlformats.org/markup-compatibility/2006" xmlns:p14="http://schemas.microsoft.com/office/powerpoint/2010/main">
    <mc:Choice Requires="p14">
      <p:transition spd="slow" p14:dur="3000" advTm="5000">
        <p14:vortex dir="r"/>
        <p:sndAc>
          <p:stSnd>
            <p:snd r:embed="rId2" name="chimes.wav"/>
          </p:stSnd>
        </p:sndAc>
      </p:transition>
    </mc:Choice>
    <mc:Fallback xmlns="">
      <p:transition spd="slow" advTm="5000">
        <p:fade/>
        <p:sndAc>
          <p:stSnd>
            <p:snd r:embed="rId4" name="chimes.wav"/>
          </p:st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74345"/>
            <a:ext cx="8784976" cy="5539978"/>
          </a:xfrm>
          <a:prstGeom prst="rect">
            <a:avLst/>
          </a:prstGeom>
        </p:spPr>
        <p:txBody>
          <a:bodyPr wrap="square">
            <a:spAutoFit/>
          </a:bodyPr>
          <a:lstStyle/>
          <a:p>
            <a:pPr algn="just" rtl="1"/>
            <a:r>
              <a:rPr lang="fa-IR" sz="2400" b="1" dirty="0">
                <a:solidFill>
                  <a:srgbClr val="FF0000"/>
                </a:solidFill>
                <a:cs typeface="B Nazanin" panose="00000400000000000000" pitchFamily="2" charset="-78"/>
              </a:rPr>
              <a:t>پس از طی مسافتی در ساعت 9:00 به ایستگاه تله سی یژ شمشک رسیدیم و حدود نیم ساعت گروه مشغول صرف صبحانه شدند . سپس ساعت 9:30به سمت قله به راه افتادیم در حالی که شیب تند تر شده بود و حجم برف هم بیشتر </a:t>
            </a:r>
            <a:r>
              <a:rPr lang="fa-IR" sz="2400" b="1" dirty="0" smtClean="0">
                <a:solidFill>
                  <a:srgbClr val="FF0000"/>
                </a:solidFill>
                <a:cs typeface="B Nazanin" panose="00000400000000000000" pitchFamily="2" charset="-78"/>
              </a:rPr>
              <a:t>می شد </a:t>
            </a:r>
            <a:r>
              <a:rPr lang="fa-IR" sz="2400" b="1" dirty="0">
                <a:solidFill>
                  <a:srgbClr val="FF0000"/>
                </a:solidFill>
                <a:cs typeface="B Nazanin" panose="00000400000000000000" pitchFamily="2" charset="-78"/>
              </a:rPr>
              <a:t>. برف بسیار زیادی باریده بود به صورتی که برخی از قسمت ها تا کمر در برف فرو </a:t>
            </a:r>
            <a:r>
              <a:rPr lang="fa-IR" sz="2400" b="1" dirty="0" smtClean="0">
                <a:solidFill>
                  <a:srgbClr val="FF0000"/>
                </a:solidFill>
                <a:cs typeface="B Nazanin" panose="00000400000000000000" pitchFamily="2" charset="-78"/>
              </a:rPr>
              <a:t>می </a:t>
            </a:r>
            <a:r>
              <a:rPr lang="fa-IR" sz="2400" b="1" dirty="0">
                <a:solidFill>
                  <a:srgbClr val="FF0000"/>
                </a:solidFill>
                <a:cs typeface="B Nazanin" panose="00000400000000000000" pitchFamily="2" charset="-78"/>
              </a:rPr>
              <a:t>رفتیم. خوشبختانه برف خشک بود و کمتر خیس می شدیم. باد نمی وزید و از بارندگی خبری نبود. شرایط دلپذیر و کاملا مناسبی برای صعود فراهم بود. در قسمت هایی از مسیر نور خورشید، ترکیب رنگ با شکوهی را روی برف ایجاد کرده بود، که دل کندن از آن سخت می شد. برای جلوگیری از خستگی اعضاء سرپرست محترم هر یک ساعت حرکت 10 دقیقه استراحت </a:t>
            </a:r>
            <a:r>
              <a:rPr lang="fa-IR" sz="2400" b="1" dirty="0" smtClean="0">
                <a:solidFill>
                  <a:srgbClr val="FF0000"/>
                </a:solidFill>
                <a:cs typeface="B Nazanin" panose="00000400000000000000" pitchFamily="2" charset="-78"/>
              </a:rPr>
              <a:t>می دادند </a:t>
            </a:r>
            <a:r>
              <a:rPr lang="fa-IR" sz="2400" b="1" dirty="0">
                <a:solidFill>
                  <a:srgbClr val="FF0000"/>
                </a:solidFill>
                <a:cs typeface="B Nazanin" panose="00000400000000000000" pitchFamily="2" charset="-78"/>
              </a:rPr>
              <a:t>. در ادامه مسیر </a:t>
            </a:r>
            <a:r>
              <a:rPr lang="fa-IR" sz="2400" b="1" dirty="0" smtClean="0">
                <a:solidFill>
                  <a:srgbClr val="FF0000"/>
                </a:solidFill>
                <a:cs typeface="B Nazanin" panose="00000400000000000000" pitchFamily="2" charset="-78"/>
              </a:rPr>
              <a:t> </a:t>
            </a:r>
            <a:r>
              <a:rPr lang="fa-IR" sz="2400" b="1" dirty="0">
                <a:solidFill>
                  <a:srgbClr val="FF0000"/>
                </a:solidFill>
                <a:cs typeface="B Nazanin" panose="00000400000000000000" pitchFamily="2" charset="-78"/>
              </a:rPr>
              <a:t>آسمان آفتابی با وزش باد ملایمی همراه شد . </a:t>
            </a:r>
            <a:r>
              <a:rPr lang="fa-IR" sz="2400" b="1" dirty="0" smtClean="0">
                <a:solidFill>
                  <a:srgbClr val="FF0000"/>
                </a:solidFill>
                <a:cs typeface="B Nazanin" panose="00000400000000000000" pitchFamily="2" charset="-78"/>
              </a:rPr>
              <a:t>در </a:t>
            </a:r>
            <a:r>
              <a:rPr lang="fa-IR" sz="2400" b="1" dirty="0">
                <a:solidFill>
                  <a:srgbClr val="FF0000"/>
                </a:solidFill>
                <a:cs typeface="B Nazanin" panose="00000400000000000000" pitchFamily="2" charset="-78"/>
              </a:rPr>
              <a:t>طی مسیر پس از عبور از یک سرآشیبی </a:t>
            </a:r>
            <a:r>
              <a:rPr lang="fa-IR" sz="2400" b="1" dirty="0" smtClean="0">
                <a:solidFill>
                  <a:srgbClr val="FF0000"/>
                </a:solidFill>
                <a:cs typeface="B Nazanin" panose="00000400000000000000" pitchFamily="2" charset="-78"/>
              </a:rPr>
              <a:t>به </a:t>
            </a:r>
            <a:r>
              <a:rPr lang="fa-IR" sz="2400" b="1" dirty="0">
                <a:solidFill>
                  <a:srgbClr val="FF0000"/>
                </a:solidFill>
                <a:cs typeface="B Nazanin" panose="00000400000000000000" pitchFamily="2" charset="-78"/>
              </a:rPr>
              <a:t>شیب زیر قله رسیده بودیم که حجم برف در آنجا خیلی بیشتر شده </a:t>
            </a:r>
            <a:r>
              <a:rPr lang="fa-IR" sz="2400" b="1" dirty="0" smtClean="0">
                <a:solidFill>
                  <a:srgbClr val="FF0000"/>
                </a:solidFill>
                <a:cs typeface="B Nazanin" panose="00000400000000000000" pitchFamily="2" charset="-78"/>
              </a:rPr>
              <a:t>بود که  اینجا شیب </a:t>
            </a:r>
            <a:r>
              <a:rPr lang="fa-IR" sz="2400" b="1" dirty="0">
                <a:solidFill>
                  <a:srgbClr val="FF0000"/>
                </a:solidFill>
                <a:cs typeface="B Nazanin" panose="00000400000000000000" pitchFamily="2" charset="-78"/>
              </a:rPr>
              <a:t>نهایی و اصلی به سمت قله آبک بود بالاخره در ساعت 12:50 همه تیم بر فراز قله آبک صعود نمودند و به سنگچین قله رسیدیم. </a:t>
            </a:r>
          </a:p>
          <a:p>
            <a:pPr algn="just" rtl="1"/>
            <a:r>
              <a:rPr lang="fa-IR" sz="2400" b="1" dirty="0">
                <a:solidFill>
                  <a:srgbClr val="FF0000"/>
                </a:solidFill>
                <a:cs typeface="B Nazanin" panose="00000400000000000000" pitchFamily="2" charset="-78"/>
              </a:rPr>
              <a:t>دوستان روی قله پس از اندکی استراحت ،اقدام به گرفتن عکس دسته جمعی نمودند </a:t>
            </a:r>
            <a:r>
              <a:rPr lang="fa-IR" b="1" dirty="0">
                <a:solidFill>
                  <a:srgbClr val="FF0000"/>
                </a:solidFill>
                <a:cs typeface="B Nazanin" panose="00000400000000000000" pitchFamily="2" charset="-78"/>
              </a:rPr>
              <a:t>. </a:t>
            </a:r>
          </a:p>
        </p:txBody>
      </p:sp>
    </p:spTree>
    <p:extLst>
      <p:ext uri="{BB962C8B-B14F-4D97-AF65-F5344CB8AC3E}">
        <p14:creationId xmlns:p14="http://schemas.microsoft.com/office/powerpoint/2010/main" val="4020606807"/>
      </p:ext>
    </p:extLst>
  </p:cSld>
  <p:clrMapOvr>
    <a:masterClrMapping/>
  </p:clrMapOvr>
  <mc:AlternateContent xmlns:mc="http://schemas.openxmlformats.org/markup-compatibility/2006" xmlns:p14="http://schemas.microsoft.com/office/powerpoint/2010/main">
    <mc:Choice Requires="p14">
      <p:transition spd="slow" p14:dur="3000" advTm="50000">
        <p14:honeycomb/>
        <p:sndAc>
          <p:stSnd>
            <p:snd r:embed="rId2" name="chimes.wav"/>
          </p:stSnd>
        </p:sndAc>
      </p:transition>
    </mc:Choice>
    <mc:Fallback xmlns="">
      <p:transition spd="slow" advTm="50000">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3000" fill="hold"/>
                                        <p:tgtEl>
                                          <p:spTgt spid="2"/>
                                        </p:tgtEl>
                                        <p:attrNameLst>
                                          <p:attrName>style.color</p:attrName>
                                        </p:attrNameLst>
                                      </p:cBhvr>
                                      <p:to>
                                        <p:clrVal>
                                          <a:schemeClr val="accent2"/>
                                        </p:clrVal>
                                      </p:to>
                                    </p:set>
                                    <p:set>
                                      <p:cBhvr>
                                        <p:cTn id="7" dur="3000" fill="hold"/>
                                        <p:tgtEl>
                                          <p:spTgt spid="2"/>
                                        </p:tgtEl>
                                        <p:attrNameLst>
                                          <p:attrName>fillcolor</p:attrName>
                                        </p:attrNameLst>
                                      </p:cBhvr>
                                      <p:to>
                                        <p:clrVal>
                                          <a:schemeClr val="accent2"/>
                                        </p:clrVal>
                                      </p:to>
                                    </p:set>
                                    <p:set>
                                      <p:cBhvr>
                                        <p:cTn id="8" dur="3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ناصر\عکسهای کوه\قله آبک دیماه 94\421324366_146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6064"/>
            <a:ext cx="8760974"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619131"/>
      </p:ext>
    </p:extLst>
  </p:cSld>
  <p:clrMapOvr>
    <a:masterClrMapping/>
  </p:clrMapOvr>
  <mc:AlternateContent xmlns:mc="http://schemas.openxmlformats.org/markup-compatibility/2006" xmlns:p14="http://schemas.microsoft.com/office/powerpoint/2010/main">
    <mc:Choice Requires="p14">
      <p:transition spd="slow" p14:dur="3000" advTm="5000">
        <p14:vortex dir="r"/>
        <p:sndAc>
          <p:stSnd>
            <p:snd r:embed="rId2" name="chimes.wav"/>
          </p:stSnd>
        </p:sndAc>
      </p:transition>
    </mc:Choice>
    <mc:Fallback xmlns="">
      <p:transition spd="slow" advTm="5000">
        <p:fade/>
        <p:sndAc>
          <p:stSnd>
            <p:snd r:embed="rId4" name="chimes.wav"/>
          </p:stSnd>
        </p:sndAc>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ناصر\عکسهای کوه\قله آبک دیماه 94\421307945_1465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60648"/>
            <a:ext cx="8280920" cy="6381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1160643"/>
      </p:ext>
    </p:extLst>
  </p:cSld>
  <p:clrMapOvr>
    <a:masterClrMapping/>
  </p:clrMapOvr>
  <mc:AlternateContent xmlns:mc="http://schemas.openxmlformats.org/markup-compatibility/2006" xmlns:p14="http://schemas.microsoft.com/office/powerpoint/2010/main">
    <mc:Choice Requires="p14">
      <p:transition spd="slow" p14:dur="3000" advTm="5000">
        <p14:switch dir="r"/>
        <p:sndAc>
          <p:stSnd>
            <p:snd r:embed="rId2" name="chimes.wav"/>
          </p:stSnd>
        </p:sndAc>
      </p:transition>
    </mc:Choice>
    <mc:Fallback xmlns="">
      <p:transition spd="slow" advTm="5000">
        <p:fade/>
        <p:sndAc>
          <p:stSnd>
            <p:snd r:embed="rId4" name="chimes.wav"/>
          </p:st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ناصر\عکسهای کوه\قله آبک دیماه 94\421305818_1523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07" y="260648"/>
            <a:ext cx="8832981"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310740"/>
      </p:ext>
    </p:extLst>
  </p:cSld>
  <p:clrMapOvr>
    <a:masterClrMapping/>
  </p:clrMapOvr>
  <mc:AlternateContent xmlns:mc="http://schemas.openxmlformats.org/markup-compatibility/2006" xmlns:p14="http://schemas.microsoft.com/office/powerpoint/2010/main">
    <mc:Choice Requires="p14">
      <p:transition spd="slow" p14:dur="3000" advTm="5000">
        <p:dissolve/>
        <p:sndAc>
          <p:stSnd>
            <p:snd r:embed="rId2" name="chimes.wav"/>
          </p:stSnd>
        </p:sndAc>
      </p:transition>
    </mc:Choice>
    <mc:Fallback xmlns="">
      <p:transition spd="slow" advTm="5000">
        <p:dissolve/>
        <p:sndAc>
          <p:stSnd>
            <p:snd r:embed="rId4"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856984" cy="6624736"/>
          </a:xfrm>
        </p:spPr>
        <p:txBody>
          <a:bodyPr>
            <a:normAutofit/>
          </a:bodyPr>
          <a:lstStyle/>
          <a:p>
            <a:pPr algn="ctr"/>
            <a:r>
              <a:rPr lang="fa-IR" sz="8800" b="1" dirty="0">
                <a:solidFill>
                  <a:srgbClr val="FF0000"/>
                </a:solidFill>
                <a:effectLst>
                  <a:outerShdw blurRad="38100" dist="38100" dir="2700000" algn="tl">
                    <a:srgbClr val="000000">
                      <a:alpha val="43137"/>
                    </a:srgbClr>
                  </a:outerShdw>
                </a:effectLst>
                <a:latin typeface="IranNastaliq" panose="02020505000000020003" pitchFamily="18" charset="0"/>
                <a:cs typeface="B Nazanin" panose="00000400000000000000" pitchFamily="2" charset="-78"/>
              </a:rPr>
              <a:t>گزارش برنامه </a:t>
            </a:r>
            <a:r>
              <a:rPr lang="fa-IR" sz="8800" b="1" dirty="0" smtClean="0">
                <a:solidFill>
                  <a:srgbClr val="FF0000"/>
                </a:solidFill>
                <a:effectLst>
                  <a:outerShdw blurRad="38100" dist="38100" dir="2700000" algn="tl">
                    <a:srgbClr val="000000">
                      <a:alpha val="43137"/>
                    </a:srgbClr>
                  </a:outerShdw>
                </a:effectLst>
                <a:latin typeface="IranNastaliq" panose="02020505000000020003" pitchFamily="18" charset="0"/>
                <a:cs typeface="B Nazanin" panose="00000400000000000000" pitchFamily="2" charset="-78"/>
              </a:rPr>
              <a:t/>
            </a:r>
            <a:br>
              <a:rPr lang="fa-IR" sz="8800" b="1" dirty="0" smtClean="0">
                <a:solidFill>
                  <a:srgbClr val="FF0000"/>
                </a:solidFill>
                <a:effectLst>
                  <a:outerShdw blurRad="38100" dist="38100" dir="2700000" algn="tl">
                    <a:srgbClr val="000000">
                      <a:alpha val="43137"/>
                    </a:srgbClr>
                  </a:outerShdw>
                </a:effectLst>
                <a:latin typeface="IranNastaliq" panose="02020505000000020003" pitchFamily="18" charset="0"/>
                <a:cs typeface="B Nazanin" panose="00000400000000000000" pitchFamily="2" charset="-78"/>
              </a:rPr>
            </a:br>
            <a:r>
              <a:rPr lang="fa-IR" sz="8800" b="1" dirty="0" smtClean="0">
                <a:solidFill>
                  <a:srgbClr val="FF0000"/>
                </a:solidFill>
                <a:effectLst>
                  <a:outerShdw blurRad="38100" dist="38100" dir="2700000" algn="tl">
                    <a:srgbClr val="000000">
                      <a:alpha val="43137"/>
                    </a:srgbClr>
                  </a:outerShdw>
                </a:effectLst>
                <a:latin typeface="IranNastaliq" panose="02020505000000020003" pitchFamily="18" charset="0"/>
                <a:cs typeface="B Nazanin" panose="00000400000000000000" pitchFamily="2" charset="-78"/>
              </a:rPr>
              <a:t>قله آبک</a:t>
            </a:r>
            <a:endParaRPr lang="en-US" sz="8800" b="1" dirty="0">
              <a:solidFill>
                <a:srgbClr val="FF0000"/>
              </a:solidFill>
              <a:effectLst>
                <a:outerShdw blurRad="38100" dist="38100" dir="2700000" algn="tl">
                  <a:srgbClr val="000000">
                    <a:alpha val="43137"/>
                  </a:srgbClr>
                </a:outerShdw>
              </a:effectLst>
              <a:latin typeface="IranNastaliq" panose="02020505000000020003" pitchFamily="18" charset="0"/>
              <a:cs typeface="B Nazanin" panose="00000400000000000000" pitchFamily="2" charset="-78"/>
            </a:endParaRPr>
          </a:p>
        </p:txBody>
      </p:sp>
    </p:spTree>
    <p:extLst>
      <p:ext uri="{BB962C8B-B14F-4D97-AF65-F5344CB8AC3E}">
        <p14:creationId xmlns:p14="http://schemas.microsoft.com/office/powerpoint/2010/main" val="2322054090"/>
      </p:ext>
    </p:extLst>
  </p:cSld>
  <p:clrMapOvr>
    <a:masterClrMapping/>
  </p:clrMapOvr>
  <mc:AlternateContent xmlns:mc="http://schemas.openxmlformats.org/markup-compatibility/2006" xmlns:p14="http://schemas.microsoft.com/office/powerpoint/2010/main">
    <mc:Choice Requires="p14">
      <p:transition spd="slow" p14:dur="3000" advClick="0" advTm="5000">
        <p:checker/>
        <p:sndAc>
          <p:stSnd>
            <p:snd r:embed="rId2" name="chimes.wav"/>
          </p:stSnd>
        </p:sndAc>
      </p:transition>
    </mc:Choice>
    <mc:Fallback xmlns="">
      <p:transition spd="slow" advClick="0" advTm="5000">
        <p:checker/>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3000" fill="hold"/>
                                        <p:tgtEl>
                                          <p:spTgt spid="2"/>
                                        </p:tgtEl>
                                        <p:attrNameLst>
                                          <p:attrName>style.color</p:attrName>
                                        </p:attrNameLst>
                                      </p:cBhvr>
                                      <p:to>
                                        <p:clrVal>
                                          <a:schemeClr val="accent2"/>
                                        </p:clrVal>
                                      </p:to>
                                    </p:set>
                                    <p:set>
                                      <p:cBhvr>
                                        <p:cTn id="7" dur="3000" fill="hold"/>
                                        <p:tgtEl>
                                          <p:spTgt spid="2"/>
                                        </p:tgtEl>
                                        <p:attrNameLst>
                                          <p:attrName>fillcolor</p:attrName>
                                        </p:attrNameLst>
                                      </p:cBhvr>
                                      <p:to>
                                        <p:clrVal>
                                          <a:schemeClr val="accent2"/>
                                        </p:clrVal>
                                      </p:to>
                                    </p:set>
                                    <p:set>
                                      <p:cBhvr>
                                        <p:cTn id="8" dur="3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ناصر\عکسهای کوه\قله آبک دیماه 94\421325831_147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10" y="188640"/>
            <a:ext cx="8736970" cy="655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521200"/>
      </p:ext>
    </p:extLst>
  </p:cSld>
  <p:clrMapOvr>
    <a:masterClrMapping/>
  </p:clrMapOvr>
  <mc:AlternateContent xmlns:mc="http://schemas.openxmlformats.org/markup-compatibility/2006" xmlns:p14="http://schemas.microsoft.com/office/powerpoint/2010/main">
    <mc:Choice Requires="p14">
      <p:transition spd="slow" p14:dur="3000" advTm="5000">
        <p14:shred/>
        <p:sndAc>
          <p:stSnd>
            <p:snd r:embed="rId2" name="chimes.wav"/>
          </p:stSnd>
        </p:sndAc>
      </p:transition>
    </mc:Choice>
    <mc:Fallback xmlns="">
      <p:transition spd="slow" advTm="5000">
        <p:fade/>
        <p:sndAc>
          <p:stSnd>
            <p:snd r:embed="rId4" name="chimes.wav"/>
          </p:stSnd>
        </p:sndAc>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68163"/>
            <a:ext cx="8784976" cy="5262979"/>
          </a:xfrm>
          <a:prstGeom prst="rect">
            <a:avLst/>
          </a:prstGeom>
        </p:spPr>
        <p:txBody>
          <a:bodyPr wrap="square">
            <a:spAutoFit/>
          </a:bodyPr>
          <a:lstStyle/>
          <a:p>
            <a:pPr algn="just" rtl="1"/>
            <a:r>
              <a:rPr lang="fa-IR" sz="2800" b="1" dirty="0">
                <a:solidFill>
                  <a:srgbClr val="FF0000"/>
                </a:solidFill>
                <a:cs typeface="B Nazanin" panose="00000400000000000000" pitchFamily="2" charset="-78"/>
              </a:rPr>
              <a:t>لازم به گفتن است از قله آبک قلل زیادی قابل دیدن بودند که شاخص‌ترین و البته زیباترین آنها قله دماوند بود</a:t>
            </a:r>
          </a:p>
          <a:p>
            <a:pPr algn="just" rtl="1"/>
            <a:r>
              <a:rPr lang="fa-IR" sz="2800" b="1" dirty="0">
                <a:solidFill>
                  <a:srgbClr val="FF0000"/>
                </a:solidFill>
                <a:cs typeface="B Nazanin" panose="00000400000000000000" pitchFamily="2" charset="-78"/>
              </a:rPr>
              <a:t>آقای دباغی سرپرست محترم گروه به معرفی قله های اطراف پرداختند هر چند که ابرهایی که هر لحظه بر تراکم آن ها افزوده می شد مانع دیدن کوه های اطراف می گردید . نهایتاً ساعت 13:10 به سمت پایین حرکت کردیم . برای فرود همان مسیر صعود را انتخاب کردیم  و با احتیاط کامل پایین آمدیم و پس از چند مکث کوتاه در ساعت 15:00 استراحت در ایستگاه تله سی یژ شمشک برای صرف نهار اختصاص داده شد و در ساعت 15:20 به حرکت خود بسمت پایین از مسیر تله شمشک سرازیر شدیم.. نهایتاً رأس ساعت 16:30 به پای </a:t>
            </a:r>
            <a:r>
              <a:rPr lang="fa-IR" sz="2800" b="1" dirty="0" smtClean="0">
                <a:solidFill>
                  <a:srgbClr val="FF0000"/>
                </a:solidFill>
                <a:cs typeface="B Nazanin" panose="00000400000000000000" pitchFamily="2" charset="-78"/>
              </a:rPr>
              <a:t/>
            </a:r>
            <a:br>
              <a:rPr lang="fa-IR" sz="2800" b="1" dirty="0" smtClean="0">
                <a:solidFill>
                  <a:srgbClr val="FF0000"/>
                </a:solidFill>
                <a:cs typeface="B Nazanin" panose="00000400000000000000" pitchFamily="2" charset="-78"/>
              </a:rPr>
            </a:br>
            <a:r>
              <a:rPr lang="fa-IR" sz="2800" b="1" dirty="0" smtClean="0">
                <a:solidFill>
                  <a:srgbClr val="FF0000"/>
                </a:solidFill>
                <a:cs typeface="B Nazanin" panose="00000400000000000000" pitchFamily="2" charset="-78"/>
              </a:rPr>
              <a:t>مینی بوس </a:t>
            </a:r>
            <a:r>
              <a:rPr lang="fa-IR" sz="2800" b="1" dirty="0">
                <a:solidFill>
                  <a:srgbClr val="FF0000"/>
                </a:solidFill>
                <a:cs typeface="B Nazanin" panose="00000400000000000000" pitchFamily="2" charset="-78"/>
              </a:rPr>
              <a:t>رسیدیم . و همگی سوار شدیم و به سمت تهران حرکت نمودیم و برنامه در همان ساعت با موفقیت با پایان رسید.</a:t>
            </a:r>
          </a:p>
        </p:txBody>
      </p:sp>
    </p:spTree>
    <p:extLst>
      <p:ext uri="{BB962C8B-B14F-4D97-AF65-F5344CB8AC3E}">
        <p14:creationId xmlns:p14="http://schemas.microsoft.com/office/powerpoint/2010/main" val="1967955268"/>
      </p:ext>
    </p:extLst>
  </p:cSld>
  <p:clrMapOvr>
    <a:masterClrMapping/>
  </p:clrMapOvr>
  <mc:AlternateContent xmlns:mc="http://schemas.openxmlformats.org/markup-compatibility/2006" xmlns:p14="http://schemas.microsoft.com/office/powerpoint/2010/main">
    <mc:Choice Requires="p14">
      <p:transition spd="slow" p14:dur="3000" advTm="5000">
        <p14:glitter pattern="hexagon"/>
        <p:sndAc>
          <p:stSnd>
            <p:snd r:embed="rId2" name="chimes.wav"/>
          </p:stSnd>
        </p:sndAc>
      </p:transition>
    </mc:Choice>
    <mc:Fallback xmlns="">
      <p:transition spd="slow" advTm="5000">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3000" fill="hold"/>
                                        <p:tgtEl>
                                          <p:spTgt spid="2"/>
                                        </p:tgtEl>
                                        <p:attrNameLst>
                                          <p:attrName>style.color</p:attrName>
                                        </p:attrNameLst>
                                      </p:cBhvr>
                                      <p:to>
                                        <p:clrVal>
                                          <a:schemeClr val="accent2"/>
                                        </p:clrVal>
                                      </p:to>
                                    </p:set>
                                    <p:set>
                                      <p:cBhvr>
                                        <p:cTn id="7" dur="3000" fill="hold"/>
                                        <p:tgtEl>
                                          <p:spTgt spid="2"/>
                                        </p:tgtEl>
                                        <p:attrNameLst>
                                          <p:attrName>fillcolor</p:attrName>
                                        </p:attrNameLst>
                                      </p:cBhvr>
                                      <p:to>
                                        <p:clrVal>
                                          <a:schemeClr val="accent2"/>
                                        </p:clrVal>
                                      </p:to>
                                    </p:set>
                                    <p:set>
                                      <p:cBhvr>
                                        <p:cTn id="8" dur="3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ناصر\عکسهای کوه\قله آبک دیماه 94\814535192_1166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8640"/>
            <a:ext cx="8640960"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019209"/>
      </p:ext>
    </p:extLst>
  </p:cSld>
  <p:clrMapOvr>
    <a:masterClrMapping/>
  </p:clrMapOvr>
  <mc:AlternateContent xmlns:mc="http://schemas.openxmlformats.org/markup-compatibility/2006" xmlns:p14="http://schemas.microsoft.com/office/powerpoint/2010/main">
    <mc:Choice Requires="p14">
      <p:transition spd="slow" p14:dur="3000" advTm="5000">
        <p14:honeycomb/>
        <p:sndAc>
          <p:stSnd>
            <p:snd r:embed="rId2" name="chimes.wav"/>
          </p:stSnd>
        </p:sndAc>
      </p:transition>
    </mc:Choice>
    <mc:Fallback xmlns="">
      <p:transition spd="slow" advTm="5000">
        <p:fade/>
        <p:sndAc>
          <p:stSnd>
            <p:snd r:embed="rId4" name="chimes.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38521"/>
            <a:ext cx="8856984" cy="3154710"/>
          </a:xfrm>
          <a:prstGeom prst="rect">
            <a:avLst/>
          </a:prstGeom>
        </p:spPr>
        <p:txBody>
          <a:bodyPr wrap="square">
            <a:spAutoFit/>
          </a:bodyPr>
          <a:lstStyle/>
          <a:p>
            <a:pPr algn="ctr" rtl="1"/>
            <a:r>
              <a:rPr lang="fa-IR" sz="19900" dirty="0">
                <a:solidFill>
                  <a:srgbClr val="FF0000"/>
                </a:solidFill>
                <a:latin typeface="IranNastaliq" panose="02020505000000020003" pitchFamily="18" charset="0"/>
                <a:cs typeface="IranNastaliq" panose="02020505000000020003" pitchFamily="18" charset="0"/>
              </a:rPr>
              <a:t>تراک مسیر</a:t>
            </a:r>
            <a:endParaRPr lang="en-US" sz="19900" dirty="0">
              <a:solidFill>
                <a:srgbClr val="FF0000"/>
              </a:solidFill>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954121925"/>
      </p:ext>
    </p:extLst>
  </p:cSld>
  <p:clrMapOvr>
    <a:masterClrMapping/>
  </p:clrMapOvr>
  <mc:AlternateContent xmlns:mc="http://schemas.openxmlformats.org/markup-compatibility/2006" xmlns:p14="http://schemas.microsoft.com/office/powerpoint/2010/main">
    <mc:Choice Requires="p14">
      <p:transition spd="slow" p14:dur="3000" advTm="5000">
        <p:wheel spokes="1"/>
        <p:sndAc>
          <p:stSnd>
            <p:snd r:embed="rId2" name="chimes.wav"/>
          </p:stSnd>
        </p:sndAc>
      </p:transition>
    </mc:Choice>
    <mc:Fallback xmlns="">
      <p:transition spd="slow" advTm="5000">
        <p:wheel spokes="1"/>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3000" fill="hold"/>
                                        <p:tgtEl>
                                          <p:spTgt spid="2"/>
                                        </p:tgtEl>
                                        <p:attrNameLst>
                                          <p:attrName>style.color</p:attrName>
                                        </p:attrNameLst>
                                      </p:cBhvr>
                                      <p:to>
                                        <p:clrVal>
                                          <a:schemeClr val="accent2"/>
                                        </p:clrVal>
                                      </p:to>
                                    </p:set>
                                    <p:set>
                                      <p:cBhvr>
                                        <p:cTn id="7" dur="3000" fill="hold"/>
                                        <p:tgtEl>
                                          <p:spTgt spid="2"/>
                                        </p:tgtEl>
                                        <p:attrNameLst>
                                          <p:attrName>fillcolor</p:attrName>
                                        </p:attrNameLst>
                                      </p:cBhvr>
                                      <p:to>
                                        <p:clrVal>
                                          <a:schemeClr val="accent2"/>
                                        </p:clrVal>
                                      </p:to>
                                    </p:set>
                                    <p:set>
                                      <p:cBhvr>
                                        <p:cTn id="8" dur="3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33149"/>
            <a:ext cx="8892480" cy="6608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277807"/>
      </p:ext>
    </p:extLst>
  </p:cSld>
  <p:clrMapOvr>
    <a:masterClrMapping/>
  </p:clrMapOvr>
  <mc:AlternateContent xmlns:mc="http://schemas.openxmlformats.org/markup-compatibility/2006" xmlns:p14="http://schemas.microsoft.com/office/powerpoint/2010/main">
    <mc:Choice Requires="p14">
      <p:transition spd="slow" p14:dur="3000" advTm="30000">
        <p14:vortex dir="r"/>
        <p:sndAc>
          <p:stSnd>
            <p:snd r:embed="rId2" name="chimes.wav"/>
          </p:stSnd>
        </p:sndAc>
      </p:transition>
    </mc:Choice>
    <mc:Fallback xmlns="">
      <p:transition spd="slow" advTm="30000">
        <p:fade/>
        <p:sndAc>
          <p:stSnd>
            <p:snd r:embed="rId4" name="chimes.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1556792"/>
            <a:ext cx="8208912" cy="2554545"/>
          </a:xfrm>
          <a:prstGeom prst="rect">
            <a:avLst/>
          </a:prstGeom>
        </p:spPr>
        <p:txBody>
          <a:bodyPr wrap="square">
            <a:spAutoFit/>
          </a:bodyPr>
          <a:lstStyle/>
          <a:p>
            <a:pPr algn="ctr" rtl="1"/>
            <a:r>
              <a:rPr lang="fa-IR" sz="8000" dirty="0">
                <a:solidFill>
                  <a:srgbClr val="FF0000"/>
                </a:solidFill>
                <a:latin typeface="IranNastaliq" panose="02020505000000020003" pitchFamily="18" charset="0"/>
                <a:cs typeface="IranNastaliq" panose="02020505000000020003" pitchFamily="18" charset="0"/>
              </a:rPr>
              <a:t>هزینه برنامه برای هر نفر 25000 تومان محاسبه شد. </a:t>
            </a:r>
            <a:endParaRPr lang="en-US" sz="8000" dirty="0">
              <a:solidFill>
                <a:srgbClr val="FF0000"/>
              </a:solidFill>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1159687703"/>
      </p:ext>
    </p:extLst>
  </p:cSld>
  <p:clrMapOvr>
    <a:masterClrMapping/>
  </p:clrMapOvr>
  <mc:AlternateContent xmlns:mc="http://schemas.openxmlformats.org/markup-compatibility/2006" xmlns:p14="http://schemas.microsoft.com/office/powerpoint/2010/main">
    <mc:Choice Requires="p14">
      <p:transition spd="slow" p14:dur="2500" advTm="5000">
        <p:blinds dir="vert"/>
        <p:sndAc>
          <p:stSnd>
            <p:snd r:embed="rId2" name="chimes.wav"/>
          </p:stSnd>
        </p:sndAc>
      </p:transition>
    </mc:Choice>
    <mc:Fallback xmlns="">
      <p:transition spd="slow" advTm="5000">
        <p:blinds dir="vert"/>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3000" fill="hold"/>
                                        <p:tgtEl>
                                          <p:spTgt spid="2"/>
                                        </p:tgtEl>
                                        <p:attrNameLst>
                                          <p:attrName>style.color</p:attrName>
                                        </p:attrNameLst>
                                      </p:cBhvr>
                                      <p:to>
                                        <p:clrVal>
                                          <a:schemeClr val="accent2"/>
                                        </p:clrVal>
                                      </p:to>
                                    </p:set>
                                    <p:set>
                                      <p:cBhvr>
                                        <p:cTn id="7" dur="3000" fill="hold"/>
                                        <p:tgtEl>
                                          <p:spTgt spid="2"/>
                                        </p:tgtEl>
                                        <p:attrNameLst>
                                          <p:attrName>fillcolor</p:attrName>
                                        </p:attrNameLst>
                                      </p:cBhvr>
                                      <p:to>
                                        <p:clrVal>
                                          <a:schemeClr val="accent2"/>
                                        </p:clrVal>
                                      </p:to>
                                    </p:set>
                                    <p:set>
                                      <p:cBhvr>
                                        <p:cTn id="8" dur="3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7693"/>
            <a:ext cx="8784976" cy="6186309"/>
          </a:xfrm>
          <a:prstGeom prst="rect">
            <a:avLst/>
          </a:prstGeom>
        </p:spPr>
        <p:txBody>
          <a:bodyPr wrap="square">
            <a:spAutoFit/>
          </a:bodyPr>
          <a:lstStyle/>
          <a:p>
            <a:pPr algn="just" rtl="1"/>
            <a:r>
              <a:rPr lang="fa-IR" sz="4400" b="1" dirty="0">
                <a:solidFill>
                  <a:srgbClr val="FF0000"/>
                </a:solidFill>
                <a:latin typeface="IranNastaliq" panose="02020505000000020003" pitchFamily="18" charset="0"/>
                <a:cs typeface="IranNastaliq" panose="02020505000000020003" pitchFamily="18" charset="0"/>
              </a:rPr>
              <a:t>محاسن:</a:t>
            </a:r>
          </a:p>
          <a:p>
            <a:pPr algn="just" rtl="1"/>
            <a:r>
              <a:rPr lang="fa-IR" sz="4400" b="1" dirty="0">
                <a:solidFill>
                  <a:srgbClr val="FF0000"/>
                </a:solidFill>
                <a:latin typeface="IranNastaliq" panose="02020505000000020003" pitchFamily="18" charset="0"/>
                <a:cs typeface="IranNastaliq" panose="02020505000000020003" pitchFamily="18" charset="0"/>
              </a:rPr>
              <a:t>1-	تیم یکدست </a:t>
            </a:r>
            <a:r>
              <a:rPr lang="fa-IR" sz="4400" b="1" dirty="0" smtClean="0">
                <a:solidFill>
                  <a:srgbClr val="FF0000"/>
                </a:solidFill>
                <a:latin typeface="IranNastaliq" panose="02020505000000020003" pitchFamily="18" charset="0"/>
                <a:cs typeface="IranNastaliq" panose="02020505000000020003" pitchFamily="18" charset="0"/>
              </a:rPr>
              <a:t> </a:t>
            </a:r>
            <a:r>
              <a:rPr lang="fa-IR" sz="4400" b="1" dirty="0">
                <a:solidFill>
                  <a:srgbClr val="FF0000"/>
                </a:solidFill>
                <a:latin typeface="IranNastaliq" panose="02020505000000020003" pitchFamily="18" charset="0"/>
                <a:cs typeface="IranNastaliq" panose="02020505000000020003" pitchFamily="18" charset="0"/>
              </a:rPr>
              <a:t>و همکاری و صمیمیت اعضا قابل </a:t>
            </a:r>
            <a:r>
              <a:rPr lang="fa-IR" sz="4400" b="1" dirty="0" smtClean="0">
                <a:solidFill>
                  <a:srgbClr val="FF0000"/>
                </a:solidFill>
                <a:latin typeface="IranNastaliq" panose="02020505000000020003" pitchFamily="18" charset="0"/>
                <a:cs typeface="IranNastaliq" panose="02020505000000020003" pitchFamily="18" charset="0"/>
              </a:rPr>
              <a:t>تحسین بود</a:t>
            </a:r>
            <a:r>
              <a:rPr lang="fa-IR" sz="4400" b="1" dirty="0" smtClean="0">
                <a:solidFill>
                  <a:srgbClr val="FF0000"/>
                </a:solidFill>
                <a:latin typeface="IranNastaliq" panose="02020505000000020003" pitchFamily="18" charset="0"/>
                <a:cs typeface="IranNastaliq" panose="02020505000000020003" pitchFamily="18" charset="0"/>
              </a:rPr>
              <a:t>.</a:t>
            </a:r>
          </a:p>
          <a:p>
            <a:pPr algn="just" rtl="1"/>
            <a:endParaRPr lang="fa-IR" sz="4400" b="1" dirty="0">
              <a:solidFill>
                <a:srgbClr val="FF0000"/>
              </a:solidFill>
              <a:latin typeface="IranNastaliq" panose="02020505000000020003" pitchFamily="18" charset="0"/>
              <a:cs typeface="IranNastaliq" panose="02020505000000020003" pitchFamily="18" charset="0"/>
            </a:endParaRPr>
          </a:p>
          <a:p>
            <a:pPr algn="just" rtl="1"/>
            <a:r>
              <a:rPr lang="fa-IR" sz="4400" b="1" dirty="0">
                <a:solidFill>
                  <a:srgbClr val="FF0000"/>
                </a:solidFill>
                <a:latin typeface="IranNastaliq" panose="02020505000000020003" pitchFamily="18" charset="0"/>
                <a:cs typeface="IranNastaliq" panose="02020505000000020003" pitchFamily="18" charset="0"/>
              </a:rPr>
              <a:t>2-	اعضاء تیم نظم </a:t>
            </a:r>
            <a:r>
              <a:rPr lang="fa-IR" sz="4400" b="1" dirty="0" smtClean="0">
                <a:solidFill>
                  <a:srgbClr val="FF0000"/>
                </a:solidFill>
                <a:latin typeface="IranNastaliq" panose="02020505000000020003" pitchFamily="18" charset="0"/>
                <a:cs typeface="IranNastaliq" panose="02020505000000020003" pitchFamily="18" charset="0"/>
              </a:rPr>
              <a:t>را در </a:t>
            </a:r>
            <a:r>
              <a:rPr lang="fa-IR" sz="4400" b="1" dirty="0">
                <a:solidFill>
                  <a:srgbClr val="FF0000"/>
                </a:solidFill>
                <a:latin typeface="IranNastaliq" panose="02020505000000020003" pitchFamily="18" charset="0"/>
                <a:cs typeface="IranNastaliq" panose="02020505000000020003" pitchFamily="18" charset="0"/>
              </a:rPr>
              <a:t>تمام شرایط </a:t>
            </a:r>
            <a:r>
              <a:rPr lang="fa-IR" sz="4400" b="1" dirty="0" smtClean="0">
                <a:solidFill>
                  <a:srgbClr val="FF0000"/>
                </a:solidFill>
                <a:latin typeface="IranNastaliq" panose="02020505000000020003" pitchFamily="18" charset="0"/>
                <a:cs typeface="IranNastaliq" panose="02020505000000020003" pitchFamily="18" charset="0"/>
              </a:rPr>
              <a:t>رعایت </a:t>
            </a:r>
            <a:r>
              <a:rPr lang="fa-IR" sz="4400" b="1" dirty="0">
                <a:solidFill>
                  <a:srgbClr val="FF0000"/>
                </a:solidFill>
                <a:latin typeface="IranNastaliq" panose="02020505000000020003" pitchFamily="18" charset="0"/>
                <a:cs typeface="IranNastaliq" panose="02020505000000020003" pitchFamily="18" charset="0"/>
              </a:rPr>
              <a:t>میکردند</a:t>
            </a:r>
            <a:r>
              <a:rPr lang="fa-IR" sz="4400" b="1" dirty="0" smtClean="0">
                <a:solidFill>
                  <a:srgbClr val="FF0000"/>
                </a:solidFill>
                <a:latin typeface="IranNastaliq" panose="02020505000000020003" pitchFamily="18" charset="0"/>
                <a:cs typeface="IranNastaliq" panose="02020505000000020003" pitchFamily="18" charset="0"/>
              </a:rPr>
              <a:t>.</a:t>
            </a:r>
          </a:p>
          <a:p>
            <a:pPr algn="just" rtl="1"/>
            <a:endParaRPr lang="fa-IR" sz="4400" b="1" dirty="0">
              <a:solidFill>
                <a:srgbClr val="FF0000"/>
              </a:solidFill>
              <a:latin typeface="IranNastaliq" panose="02020505000000020003" pitchFamily="18" charset="0"/>
              <a:cs typeface="IranNastaliq" panose="02020505000000020003" pitchFamily="18" charset="0"/>
            </a:endParaRPr>
          </a:p>
          <a:p>
            <a:pPr algn="just" rtl="1"/>
            <a:r>
              <a:rPr lang="fa-IR" sz="4400" b="1" dirty="0">
                <a:solidFill>
                  <a:srgbClr val="FF0000"/>
                </a:solidFill>
                <a:latin typeface="IranNastaliq" panose="02020505000000020003" pitchFamily="18" charset="0"/>
                <a:cs typeface="IranNastaliq" panose="02020505000000020003" pitchFamily="18" charset="0"/>
              </a:rPr>
              <a:t>3-	همکاری اعضاء با سرپرست برنامه خوب بود</a:t>
            </a:r>
            <a:r>
              <a:rPr lang="fa-IR" sz="4400" b="1" dirty="0" smtClean="0">
                <a:solidFill>
                  <a:srgbClr val="FF0000"/>
                </a:solidFill>
                <a:latin typeface="IranNastaliq" panose="02020505000000020003" pitchFamily="18" charset="0"/>
                <a:cs typeface="IranNastaliq" panose="02020505000000020003" pitchFamily="18" charset="0"/>
              </a:rPr>
              <a:t>.</a:t>
            </a:r>
          </a:p>
          <a:p>
            <a:pPr algn="just" rtl="1"/>
            <a:endParaRPr lang="fa-IR" sz="4400" b="1" dirty="0">
              <a:solidFill>
                <a:srgbClr val="FF0000"/>
              </a:solidFill>
              <a:latin typeface="IranNastaliq" panose="02020505000000020003" pitchFamily="18" charset="0"/>
              <a:cs typeface="IranNastaliq" panose="02020505000000020003" pitchFamily="18" charset="0"/>
            </a:endParaRPr>
          </a:p>
          <a:p>
            <a:pPr algn="just" rtl="1"/>
            <a:r>
              <a:rPr lang="fa-IR" sz="4400" b="1" dirty="0">
                <a:solidFill>
                  <a:srgbClr val="FF0000"/>
                </a:solidFill>
                <a:latin typeface="IranNastaliq" panose="02020505000000020003" pitchFamily="18" charset="0"/>
                <a:cs typeface="IranNastaliq" panose="02020505000000020003" pitchFamily="18" charset="0"/>
              </a:rPr>
              <a:t>4-	تیم با مدیریت صحیح در یک پرسه زمانی مناسب بدون هیچگونه </a:t>
            </a:r>
            <a:r>
              <a:rPr lang="fa-IR" sz="4400" b="1" dirty="0" smtClean="0">
                <a:solidFill>
                  <a:srgbClr val="FF0000"/>
                </a:solidFill>
                <a:latin typeface="IranNastaliq" panose="02020505000000020003" pitchFamily="18" charset="0"/>
                <a:cs typeface="IranNastaliq" panose="02020505000000020003" pitchFamily="18" charset="0"/>
              </a:rPr>
              <a:t>وقفه</a:t>
            </a:r>
            <a:r>
              <a:rPr lang="en-US" sz="4400" b="1" dirty="0" smtClean="0">
                <a:solidFill>
                  <a:srgbClr val="FF0000"/>
                </a:solidFill>
                <a:latin typeface="IranNastaliq" panose="02020505000000020003" pitchFamily="18" charset="0"/>
                <a:cs typeface="IranNastaliq" panose="02020505000000020003" pitchFamily="18" charset="0"/>
              </a:rPr>
              <a:t> </a:t>
            </a:r>
            <a:r>
              <a:rPr lang="fa-IR" sz="4400" b="1" dirty="0" smtClean="0">
                <a:solidFill>
                  <a:srgbClr val="FF0000"/>
                </a:solidFill>
                <a:latin typeface="IranNastaliq" panose="02020505000000020003" pitchFamily="18" charset="0"/>
                <a:cs typeface="IranNastaliq" panose="02020505000000020003" pitchFamily="18" charset="0"/>
              </a:rPr>
              <a:t>ای </a:t>
            </a:r>
            <a:r>
              <a:rPr lang="fa-IR" sz="4400" b="1" dirty="0">
                <a:solidFill>
                  <a:srgbClr val="FF0000"/>
                </a:solidFill>
                <a:latin typeface="IranNastaliq" panose="02020505000000020003" pitchFamily="18" charset="0"/>
                <a:cs typeface="IranNastaliq" panose="02020505000000020003" pitchFamily="18" charset="0"/>
              </a:rPr>
              <a:t>برنامه را انجام و به پایان رساند</a:t>
            </a:r>
          </a:p>
        </p:txBody>
      </p:sp>
    </p:spTree>
    <p:extLst>
      <p:ext uri="{BB962C8B-B14F-4D97-AF65-F5344CB8AC3E}">
        <p14:creationId xmlns:p14="http://schemas.microsoft.com/office/powerpoint/2010/main" val="2954053716"/>
      </p:ext>
    </p:extLst>
  </p:cSld>
  <p:clrMapOvr>
    <a:masterClrMapping/>
  </p:clrMapOvr>
  <mc:AlternateContent xmlns:mc="http://schemas.openxmlformats.org/markup-compatibility/2006" xmlns:p14="http://schemas.microsoft.com/office/powerpoint/2010/main">
    <mc:Choice Requires="p14">
      <p:transition spd="slow" p14:dur="2500" advTm="15000">
        <p14:ripple/>
        <p:sndAc>
          <p:stSnd>
            <p:snd r:embed="rId2" name="chimes.wav"/>
          </p:stSnd>
        </p:sndAc>
      </p:transition>
    </mc:Choice>
    <mc:Fallback xmlns="">
      <p:transition spd="slow" advTm="15000">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3000" fill="hold"/>
                                        <p:tgtEl>
                                          <p:spTgt spid="2"/>
                                        </p:tgtEl>
                                        <p:attrNameLst>
                                          <p:attrName>style.color</p:attrName>
                                        </p:attrNameLst>
                                      </p:cBhvr>
                                      <p:to>
                                        <p:clrVal>
                                          <a:schemeClr val="accent2"/>
                                        </p:clrVal>
                                      </p:to>
                                    </p:set>
                                    <p:set>
                                      <p:cBhvr>
                                        <p:cTn id="7" dur="3000" fill="hold"/>
                                        <p:tgtEl>
                                          <p:spTgt spid="2"/>
                                        </p:tgtEl>
                                        <p:attrNameLst>
                                          <p:attrName>fillcolor</p:attrName>
                                        </p:attrNameLst>
                                      </p:cBhvr>
                                      <p:to>
                                        <p:clrVal>
                                          <a:schemeClr val="accent2"/>
                                        </p:clrVal>
                                      </p:to>
                                    </p:set>
                                    <p:set>
                                      <p:cBhvr>
                                        <p:cTn id="8" dur="3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404" y="1268760"/>
            <a:ext cx="8712968" cy="5078313"/>
          </a:xfrm>
          <a:prstGeom prst="rect">
            <a:avLst/>
          </a:prstGeom>
        </p:spPr>
        <p:txBody>
          <a:bodyPr wrap="square">
            <a:spAutoFit/>
          </a:bodyPr>
          <a:lstStyle/>
          <a:p>
            <a:pPr algn="just" rtl="1"/>
            <a:r>
              <a:rPr lang="fa-IR" sz="5400" dirty="0">
                <a:solidFill>
                  <a:srgbClr val="FF0000"/>
                </a:solidFill>
                <a:latin typeface="IranNastaliq" panose="02020505000000020003" pitchFamily="18" charset="0"/>
                <a:cs typeface="IranNastaliq" panose="02020505000000020003" pitchFamily="18" charset="0"/>
              </a:rPr>
              <a:t>معایب</a:t>
            </a:r>
            <a:r>
              <a:rPr lang="fa-IR" sz="5400" dirty="0" smtClean="0">
                <a:solidFill>
                  <a:srgbClr val="FF0000"/>
                </a:solidFill>
                <a:latin typeface="IranNastaliq" panose="02020505000000020003" pitchFamily="18" charset="0"/>
                <a:cs typeface="IranNastaliq" panose="02020505000000020003" pitchFamily="18" charset="0"/>
              </a:rPr>
              <a:t>:</a:t>
            </a:r>
          </a:p>
          <a:p>
            <a:pPr algn="just" rtl="1"/>
            <a:endParaRPr lang="fa-IR" sz="5400" dirty="0">
              <a:solidFill>
                <a:srgbClr val="FF0000"/>
              </a:solidFill>
              <a:latin typeface="IranNastaliq" panose="02020505000000020003" pitchFamily="18" charset="0"/>
              <a:cs typeface="IranNastaliq" panose="02020505000000020003" pitchFamily="18" charset="0"/>
            </a:endParaRPr>
          </a:p>
          <a:p>
            <a:pPr algn="just" rtl="1"/>
            <a:r>
              <a:rPr lang="fa-IR" sz="5400" dirty="0">
                <a:solidFill>
                  <a:srgbClr val="FF0000"/>
                </a:solidFill>
                <a:latin typeface="IranNastaliq" panose="02020505000000020003" pitchFamily="18" charset="0"/>
                <a:cs typeface="IranNastaliq" panose="02020505000000020003" pitchFamily="18" charset="0"/>
              </a:rPr>
              <a:t>1-	قبل از حرکت و در پایان برنامه گرم کردن و سرد کردن بدن انجام نشد</a:t>
            </a:r>
            <a:r>
              <a:rPr lang="fa-IR" sz="5400" dirty="0" smtClean="0">
                <a:solidFill>
                  <a:srgbClr val="FF0000"/>
                </a:solidFill>
                <a:latin typeface="IranNastaliq" panose="02020505000000020003" pitchFamily="18" charset="0"/>
                <a:cs typeface="IranNastaliq" panose="02020505000000020003" pitchFamily="18" charset="0"/>
              </a:rPr>
              <a:t>.</a:t>
            </a:r>
          </a:p>
          <a:p>
            <a:pPr algn="just" rtl="1"/>
            <a:endParaRPr lang="fa-IR" sz="5400" dirty="0">
              <a:solidFill>
                <a:srgbClr val="FF0000"/>
              </a:solidFill>
              <a:latin typeface="IranNastaliq" panose="02020505000000020003" pitchFamily="18" charset="0"/>
              <a:cs typeface="IranNastaliq" panose="02020505000000020003" pitchFamily="18" charset="0"/>
            </a:endParaRPr>
          </a:p>
          <a:p>
            <a:pPr algn="just" rtl="1"/>
            <a:r>
              <a:rPr lang="fa-IR" sz="5400" dirty="0">
                <a:solidFill>
                  <a:srgbClr val="FF0000"/>
                </a:solidFill>
                <a:latin typeface="IranNastaliq" panose="02020505000000020003" pitchFamily="18" charset="0"/>
                <a:cs typeface="IranNastaliq" panose="02020505000000020003" pitchFamily="18" charset="0"/>
              </a:rPr>
              <a:t>2-	پرچم باشگاه به همراه گروه موجود نبود</a:t>
            </a:r>
            <a:r>
              <a:rPr lang="fa-IR" sz="1200" dirty="0">
                <a:solidFill>
                  <a:srgbClr val="FF0000"/>
                </a:solidFill>
              </a:rPr>
              <a:t>.</a:t>
            </a:r>
          </a:p>
        </p:txBody>
      </p:sp>
    </p:spTree>
    <p:extLst>
      <p:ext uri="{BB962C8B-B14F-4D97-AF65-F5344CB8AC3E}">
        <p14:creationId xmlns:p14="http://schemas.microsoft.com/office/powerpoint/2010/main" val="4193771345"/>
      </p:ext>
    </p:extLst>
  </p:cSld>
  <p:clrMapOvr>
    <a:masterClrMapping/>
  </p:clrMapOvr>
  <mc:AlternateContent xmlns:mc="http://schemas.openxmlformats.org/markup-compatibility/2006" xmlns:p14="http://schemas.microsoft.com/office/powerpoint/2010/main">
    <mc:Choice Requires="p14">
      <p:transition spd="slow" p14:dur="2500" advTm="10000">
        <p:checker/>
        <p:sndAc>
          <p:stSnd>
            <p:snd r:embed="rId2" name="chimes.wav"/>
          </p:stSnd>
        </p:sndAc>
      </p:transition>
    </mc:Choice>
    <mc:Fallback xmlns="">
      <p:transition spd="slow" advTm="10000">
        <p:checker/>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3000" fill="hold"/>
                                        <p:tgtEl>
                                          <p:spTgt spid="2"/>
                                        </p:tgtEl>
                                        <p:attrNameLst>
                                          <p:attrName>style.color</p:attrName>
                                        </p:attrNameLst>
                                      </p:cBhvr>
                                      <p:to>
                                        <p:clrVal>
                                          <a:schemeClr val="accent2"/>
                                        </p:clrVal>
                                      </p:to>
                                    </p:set>
                                    <p:set>
                                      <p:cBhvr>
                                        <p:cTn id="7" dur="3000" fill="hold"/>
                                        <p:tgtEl>
                                          <p:spTgt spid="2"/>
                                        </p:tgtEl>
                                        <p:attrNameLst>
                                          <p:attrName>fillcolor</p:attrName>
                                        </p:attrNameLst>
                                      </p:cBhvr>
                                      <p:to>
                                        <p:clrVal>
                                          <a:schemeClr val="accent2"/>
                                        </p:clrVal>
                                      </p:to>
                                    </p:set>
                                    <p:set>
                                      <p:cBhvr>
                                        <p:cTn id="8" dur="3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620688"/>
            <a:ext cx="8856984" cy="4154984"/>
          </a:xfrm>
          <a:prstGeom prst="rect">
            <a:avLst/>
          </a:prstGeom>
        </p:spPr>
        <p:txBody>
          <a:bodyPr wrap="square">
            <a:spAutoFit/>
          </a:bodyPr>
          <a:lstStyle/>
          <a:p>
            <a:pPr algn="just" rtl="1"/>
            <a:r>
              <a:rPr lang="fa-IR" sz="4400" dirty="0">
                <a:solidFill>
                  <a:srgbClr val="FF0000"/>
                </a:solidFill>
                <a:latin typeface="IranNastaliq" panose="02020505000000020003" pitchFamily="18" charset="0"/>
                <a:cs typeface="IranNastaliq" panose="02020505000000020003" pitchFamily="18" charset="0"/>
              </a:rPr>
              <a:t>پیشنهادات:</a:t>
            </a:r>
          </a:p>
          <a:p>
            <a:pPr algn="just" rtl="1"/>
            <a:r>
              <a:rPr lang="fa-IR" sz="4400" dirty="0">
                <a:solidFill>
                  <a:srgbClr val="FF0000"/>
                </a:solidFill>
                <a:latin typeface="IranNastaliq" panose="02020505000000020003" pitchFamily="18" charset="0"/>
                <a:cs typeface="IranNastaliq" panose="02020505000000020003" pitchFamily="18" charset="0"/>
              </a:rPr>
              <a:t>1-	از سرپرست محترم و مسئول فنی و سرقدم و عکاس گروه بنحو مقتضی قدردانی بعمل آید</a:t>
            </a:r>
          </a:p>
          <a:p>
            <a:pPr algn="just" rtl="1"/>
            <a:r>
              <a:rPr lang="fa-IR" sz="4400" dirty="0">
                <a:solidFill>
                  <a:srgbClr val="FF0000"/>
                </a:solidFill>
                <a:latin typeface="IranNastaliq" panose="02020505000000020003" pitchFamily="18" charset="0"/>
                <a:cs typeface="IranNastaliq" panose="02020505000000020003" pitchFamily="18" charset="0"/>
              </a:rPr>
              <a:t>2-	در صورت امکان در هر برنامه کوه پیمایی از مربیان باشگاه بعنوان مسئول فنی گروه استفاده شود و چند نکته آموزشی در محل با توجه به شرایط موجود به اعضاء توسط ایشان آموزش داده شود</a:t>
            </a:r>
          </a:p>
        </p:txBody>
      </p:sp>
    </p:spTree>
    <p:extLst>
      <p:ext uri="{BB962C8B-B14F-4D97-AF65-F5344CB8AC3E}">
        <p14:creationId xmlns:p14="http://schemas.microsoft.com/office/powerpoint/2010/main" val="2914651407"/>
      </p:ext>
    </p:extLst>
  </p:cSld>
  <p:clrMapOvr>
    <a:masterClrMapping/>
  </p:clrMapOvr>
  <mc:AlternateContent xmlns:mc="http://schemas.openxmlformats.org/markup-compatibility/2006" xmlns:p14="http://schemas.microsoft.com/office/powerpoint/2010/main">
    <mc:Choice Requires="p14">
      <p:transition spd="slow" p14:dur="2500" advTm="5000">
        <p14:shred/>
        <p:sndAc>
          <p:stSnd>
            <p:snd r:embed="rId2" name="chimes.wav"/>
          </p:stSnd>
        </p:sndAc>
      </p:transition>
    </mc:Choice>
    <mc:Fallback xmlns="">
      <p:transition spd="slow" advTm="5000">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3000" fill="hold"/>
                                        <p:tgtEl>
                                          <p:spTgt spid="2"/>
                                        </p:tgtEl>
                                        <p:attrNameLst>
                                          <p:attrName>style.color</p:attrName>
                                        </p:attrNameLst>
                                      </p:cBhvr>
                                      <p:to>
                                        <p:clrVal>
                                          <a:schemeClr val="accent2"/>
                                        </p:clrVal>
                                      </p:to>
                                    </p:set>
                                    <p:set>
                                      <p:cBhvr>
                                        <p:cTn id="7" dur="3000" fill="hold"/>
                                        <p:tgtEl>
                                          <p:spTgt spid="2"/>
                                        </p:tgtEl>
                                        <p:attrNameLst>
                                          <p:attrName>fillcolor</p:attrName>
                                        </p:attrNameLst>
                                      </p:cBhvr>
                                      <p:to>
                                        <p:clrVal>
                                          <a:schemeClr val="accent2"/>
                                        </p:clrVal>
                                      </p:to>
                                    </p:set>
                                    <p:set>
                                      <p:cBhvr>
                                        <p:cTn id="8" dur="3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fa-IR" sz="2400" dirty="0" smtClean="0">
                <a:cs typeface="B Nazanin" pitchFamily="2" charset="-78"/>
              </a:rPr>
              <a:t>علمای شیعه و سنی در ایران، می توانند الگویی از گفتگوی منطقی و اخلاقی در جهان اسلام ارائه کنند که هریک در عین اعتقاد عملی به وحدت، محکم از عقاید خود دفاع کنند و فتح باب جدیدی در این زمینه در جهان اسلام شکل دهند.</a:t>
            </a:r>
            <a:endParaRPr lang="en-US" sz="2400" dirty="0">
              <a:cs typeface="B Nazanin" pitchFamily="2" charset="-78"/>
            </a:endParaRPr>
          </a:p>
        </p:txBody>
      </p:sp>
      <p:sp>
        <p:nvSpPr>
          <p:cNvPr id="3" name="Content Placeholder 2"/>
          <p:cNvSpPr>
            <a:spLocks noGrp="1"/>
          </p:cNvSpPr>
          <p:nvPr>
            <p:ph idx="1"/>
          </p:nvPr>
        </p:nvSpPr>
        <p:spPr/>
        <p:txBody>
          <a:bodyPr>
            <a:normAutofit/>
          </a:bodyPr>
          <a:lstStyle/>
          <a:p>
            <a:pPr marL="0" indent="0" algn="ctr" rtl="1">
              <a:buNone/>
            </a:pPr>
            <a:endParaRPr lang="fa-IR" sz="2400" dirty="0" smtClean="0">
              <a:cs typeface="B Nazanin" pitchFamily="2" charset="-78"/>
            </a:endParaRPr>
          </a:p>
          <a:p>
            <a:pPr marL="0" indent="0" algn="ctr" rtl="1">
              <a:buNone/>
            </a:pPr>
            <a:endParaRPr lang="fa-IR" sz="2400" dirty="0">
              <a:cs typeface="B Nazanin" pitchFamily="2" charset="-78"/>
            </a:endParaRPr>
          </a:p>
          <a:p>
            <a:pPr marL="0" indent="0" algn="ctr" rtl="1">
              <a:buNone/>
            </a:pPr>
            <a:endParaRPr lang="fa-IR" sz="2400" dirty="0" smtClean="0">
              <a:cs typeface="B Nazanin" pitchFamily="2" charset="-78"/>
            </a:endParaRPr>
          </a:p>
          <a:p>
            <a:pPr marL="0" indent="0" algn="ctr" rtl="1">
              <a:buNone/>
            </a:pPr>
            <a:endParaRPr lang="fa-IR" sz="2400" dirty="0">
              <a:cs typeface="B Nazanin" pitchFamily="2" charset="-78"/>
            </a:endParaRPr>
          </a:p>
          <a:p>
            <a:pPr marL="0" indent="0" algn="ctr" rtl="1">
              <a:buNone/>
            </a:pPr>
            <a:endParaRPr lang="fa-IR" sz="2400" dirty="0" smtClean="0">
              <a:cs typeface="B Nazanin" pitchFamily="2" charset="-78"/>
            </a:endParaRPr>
          </a:p>
          <a:p>
            <a:pPr marL="0" indent="0" algn="ctr" rtl="1">
              <a:buNone/>
            </a:pPr>
            <a:endParaRPr lang="fa-IR" sz="2400" dirty="0">
              <a:cs typeface="B Nazanin" pitchFamily="2" charset="-78"/>
            </a:endParaRPr>
          </a:p>
          <a:p>
            <a:pPr marL="0" indent="0" algn="ctr" rtl="1">
              <a:buNone/>
            </a:pPr>
            <a:endParaRPr lang="en-US" sz="2400" dirty="0">
              <a:cs typeface="B Nazanin" pitchFamily="2" charset="-7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7195" y="1412776"/>
            <a:ext cx="3874345"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F:\ناصر\عکسهای کوه\قله آبک دیماه 94\421323463_1464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783"/>
            <a:ext cx="9144000" cy="6808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54078"/>
      </p:ext>
    </p:extLst>
  </p:cSld>
  <p:clrMapOvr>
    <a:masterClrMapping/>
  </p:clrMapOvr>
  <mc:AlternateContent xmlns:mc="http://schemas.openxmlformats.org/markup-compatibility/2006" xmlns:p14="http://schemas.microsoft.com/office/powerpoint/2010/main">
    <mc:Choice Requires="p14">
      <p:transition spd="slow" p14:dur="3000" advClick="0" advTm="5000">
        <p:checker/>
        <p:sndAc>
          <p:stSnd>
            <p:snd r:embed="rId2" name="chimes.wav"/>
          </p:stSnd>
        </p:sndAc>
      </p:transition>
    </mc:Choice>
    <mc:Fallback xmlns="">
      <p:transition spd="slow" advClick="0" advTm="5000">
        <p:checker/>
        <p:sndAc>
          <p:stSnd>
            <p:snd r:embed="rId5"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856984" cy="6264696"/>
          </a:xfrm>
        </p:spPr>
        <p:txBody>
          <a:bodyPr>
            <a:noAutofit/>
          </a:bodyPr>
          <a:lstStyle/>
          <a:p>
            <a:pPr algn="r" rtl="1"/>
            <a:r>
              <a:rPr lang="fa-IR" sz="3200" b="1" dirty="0">
                <a:solidFill>
                  <a:srgbClr val="FF0000"/>
                </a:solidFill>
                <a:cs typeface="B Nazanin" pitchFamily="2" charset="-78"/>
              </a:rPr>
              <a:t>موقعیت جغرافیایی :</a:t>
            </a:r>
            <a:br>
              <a:rPr lang="fa-IR" sz="3200" b="1" dirty="0">
                <a:solidFill>
                  <a:srgbClr val="FF0000"/>
                </a:solidFill>
                <a:cs typeface="B Nazanin" pitchFamily="2" charset="-78"/>
              </a:rPr>
            </a:br>
            <a:r>
              <a:rPr lang="fa-IR" sz="3200" b="1" dirty="0">
                <a:solidFill>
                  <a:srgbClr val="FF0000"/>
                </a:solidFill>
                <a:cs typeface="B Nazanin" pitchFamily="2" charset="-78"/>
              </a:rPr>
              <a:t>قله آبک در رشته کوه البرز و در بخش البرز مرکزی و در نزدیکی شهر میگون قرار گرفته است. میگون از توابع شهرستان فشم و جزء شمیرانات و رودبار قصران محسوب می‌شود. این قله از جنوب به شهرستان فشم، جنوب‌غربی میگون، شمال‌غربی شمشک و جنوب و جنوب‌شرقی آن را روستای روته دربر گرفته است به همین دلیل می‌توان از چهار مسیر به قله آبک صعود کرد .</a:t>
            </a:r>
            <a:br>
              <a:rPr lang="fa-IR" sz="3200" b="1" dirty="0">
                <a:solidFill>
                  <a:srgbClr val="FF0000"/>
                </a:solidFill>
                <a:cs typeface="B Nazanin" pitchFamily="2" charset="-78"/>
              </a:rPr>
            </a:br>
            <a:r>
              <a:rPr lang="fa-IR" sz="3200" b="1" dirty="0">
                <a:solidFill>
                  <a:srgbClr val="FF0000"/>
                </a:solidFill>
                <a:cs typeface="B Nazanin" pitchFamily="2" charset="-78"/>
              </a:rPr>
              <a:t> آبك روی خط‌الراسی فرعی قرار گرفته و فقط توسط گردنه شمالی خودش به خط‌الراس اصلی وصل است، اسم گردنه لجنی و اسم خط‌الراس هم سركچال_كلون بستك است. ارتفاع این قله 3488 متر است.</a:t>
            </a:r>
            <a:br>
              <a:rPr lang="fa-IR" sz="3200" b="1" dirty="0">
                <a:solidFill>
                  <a:srgbClr val="FF0000"/>
                </a:solidFill>
                <a:cs typeface="B Nazanin" pitchFamily="2" charset="-78"/>
              </a:rPr>
            </a:br>
            <a:endParaRPr lang="en-US" sz="3200" b="1" dirty="0">
              <a:solidFill>
                <a:srgbClr val="FF0000"/>
              </a:solidFill>
              <a:cs typeface="B Nazanin" pitchFamily="2" charset="-78"/>
            </a:endParaRPr>
          </a:p>
        </p:txBody>
      </p:sp>
    </p:spTree>
    <p:extLst>
      <p:ext uri="{BB962C8B-B14F-4D97-AF65-F5344CB8AC3E}">
        <p14:creationId xmlns:p14="http://schemas.microsoft.com/office/powerpoint/2010/main" val="1780494406"/>
      </p:ext>
    </p:extLst>
  </p:cSld>
  <p:clrMapOvr>
    <a:masterClrMapping/>
  </p:clrMapOvr>
  <mc:AlternateContent xmlns:mc="http://schemas.openxmlformats.org/markup-compatibility/2006" xmlns:p14="http://schemas.microsoft.com/office/powerpoint/2010/main">
    <mc:Choice Requires="p14">
      <p:transition spd="slow" p14:dur="3000" advTm="25000">
        <p:checker/>
        <p:sndAc>
          <p:stSnd>
            <p:snd r:embed="rId2" name="chimes.wav"/>
          </p:stSnd>
        </p:sndAc>
      </p:transition>
    </mc:Choice>
    <mc:Fallback xmlns="">
      <p:transition spd="slow" advTm="25000">
        <p:checker/>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3000" fill="hold"/>
                                        <p:tgtEl>
                                          <p:spTgt spid="2"/>
                                        </p:tgtEl>
                                        <p:attrNameLst>
                                          <p:attrName>style.color</p:attrName>
                                        </p:attrNameLst>
                                      </p:cBhvr>
                                      <p:to>
                                        <p:clrVal>
                                          <a:schemeClr val="accent2"/>
                                        </p:clrVal>
                                      </p:to>
                                    </p:set>
                                    <p:set>
                                      <p:cBhvr>
                                        <p:cTn id="7" dur="3000" fill="hold"/>
                                        <p:tgtEl>
                                          <p:spTgt spid="2"/>
                                        </p:tgtEl>
                                        <p:attrNameLst>
                                          <p:attrName>fillcolor</p:attrName>
                                        </p:attrNameLst>
                                      </p:cBhvr>
                                      <p:to>
                                        <p:clrVal>
                                          <a:schemeClr val="accent2"/>
                                        </p:clrVal>
                                      </p:to>
                                    </p:set>
                                    <p:set>
                                      <p:cBhvr>
                                        <p:cTn id="8" dur="3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998" y="260648"/>
            <a:ext cx="8791490"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1825275"/>
      </p:ext>
    </p:extLst>
  </p:cSld>
  <p:clrMapOvr>
    <a:masterClrMapping/>
  </p:clrMapOvr>
  <mc:AlternateContent xmlns:mc="http://schemas.openxmlformats.org/markup-compatibility/2006" xmlns:p14="http://schemas.microsoft.com/office/powerpoint/2010/main">
    <mc:Choice Requires="p14">
      <p:transition spd="slow" p14:dur="2500" advTm="5000">
        <p:checker/>
        <p:sndAc>
          <p:stSnd>
            <p:snd r:embed="rId2" name="chimes.wav"/>
          </p:stSnd>
        </p:sndAc>
      </p:transition>
    </mc:Choice>
    <mc:Fallback xmlns="">
      <p:transition spd="slow" advTm="5000">
        <p:checker/>
        <p:sndAc>
          <p:stSnd>
            <p:snd r:embed="rId4"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6552728"/>
          </a:xfrm>
        </p:spPr>
        <p:txBody>
          <a:bodyPr>
            <a:noAutofit/>
          </a:bodyPr>
          <a:lstStyle/>
          <a:p>
            <a:pPr algn="r" rtl="1"/>
            <a:r>
              <a:rPr lang="fa-IR" sz="4000" b="1" dirty="0">
                <a:solidFill>
                  <a:srgbClr val="FF0000"/>
                </a:solidFill>
                <a:cs typeface="B Nazanin" pitchFamily="2" charset="-78"/>
              </a:rPr>
              <a:t>شرح </a:t>
            </a:r>
            <a:r>
              <a:rPr lang="fa-IR" sz="4000" b="1" dirty="0" smtClean="0">
                <a:solidFill>
                  <a:srgbClr val="FF0000"/>
                </a:solidFill>
                <a:cs typeface="B Nazanin" pitchFamily="2" charset="-78"/>
              </a:rPr>
              <a:t>برنامه:</a:t>
            </a:r>
            <a:br>
              <a:rPr lang="fa-IR" sz="4000" b="1" dirty="0" smtClean="0">
                <a:solidFill>
                  <a:srgbClr val="FF0000"/>
                </a:solidFill>
                <a:cs typeface="B Nazanin" pitchFamily="2" charset="-78"/>
              </a:rPr>
            </a:br>
            <a:r>
              <a:rPr lang="fa-IR" sz="4000" b="1" dirty="0" smtClean="0">
                <a:solidFill>
                  <a:srgbClr val="FF0000"/>
                </a:solidFill>
                <a:cs typeface="B Nazanin" pitchFamily="2" charset="-78"/>
              </a:rPr>
              <a:t>برنامه باشگاه </a:t>
            </a:r>
            <a:r>
              <a:rPr lang="fa-IR" sz="4000" b="1" dirty="0">
                <a:solidFill>
                  <a:srgbClr val="FF0000"/>
                </a:solidFill>
                <a:cs typeface="B Nazanin" pitchFamily="2" charset="-78"/>
              </a:rPr>
              <a:t>در هوای سرد زمستانی و </a:t>
            </a:r>
            <a:r>
              <a:rPr lang="fa-IR" sz="4000" b="1" dirty="0" smtClean="0">
                <a:solidFill>
                  <a:srgbClr val="FF0000"/>
                </a:solidFill>
                <a:cs typeface="B Nazanin" pitchFamily="2" charset="-78"/>
              </a:rPr>
              <a:t>هوای آلوده شهر </a:t>
            </a:r>
            <a:r>
              <a:rPr lang="fa-IR" sz="4000" b="1" dirty="0">
                <a:solidFill>
                  <a:srgbClr val="FF0000"/>
                </a:solidFill>
                <a:cs typeface="B Nazanin" pitchFamily="2" charset="-78"/>
              </a:rPr>
              <a:t>تهران برگزار </a:t>
            </a:r>
            <a:r>
              <a:rPr lang="fa-IR" sz="4000" b="1" dirty="0" smtClean="0">
                <a:solidFill>
                  <a:srgbClr val="FF0000"/>
                </a:solidFill>
                <a:cs typeface="B Nazanin" pitchFamily="2" charset="-78"/>
              </a:rPr>
              <a:t>شد.</a:t>
            </a:r>
            <a:br>
              <a:rPr lang="fa-IR" sz="4000" b="1" dirty="0" smtClean="0">
                <a:solidFill>
                  <a:srgbClr val="FF0000"/>
                </a:solidFill>
                <a:cs typeface="B Nazanin" pitchFamily="2" charset="-78"/>
              </a:rPr>
            </a:br>
            <a:r>
              <a:rPr lang="fa-IR" sz="4000" b="1" dirty="0" smtClean="0">
                <a:solidFill>
                  <a:srgbClr val="FF0000"/>
                </a:solidFill>
                <a:cs typeface="B Nazanin" pitchFamily="2" charset="-78"/>
              </a:rPr>
              <a:t>این برنامه در </a:t>
            </a:r>
            <a:r>
              <a:rPr lang="fa-IR" sz="4000" b="1" dirty="0">
                <a:solidFill>
                  <a:srgbClr val="FF0000"/>
                </a:solidFill>
                <a:cs typeface="B Nazanin" pitchFamily="2" charset="-78"/>
              </a:rPr>
              <a:t>قالب 2 </a:t>
            </a:r>
            <a:r>
              <a:rPr lang="fa-IR" sz="4000" b="1" dirty="0" smtClean="0">
                <a:solidFill>
                  <a:srgbClr val="FF0000"/>
                </a:solidFill>
                <a:cs typeface="B Nazanin" pitchFamily="2" charset="-78"/>
              </a:rPr>
              <a:t>تیم انجام شد. </a:t>
            </a:r>
            <a:br>
              <a:rPr lang="fa-IR" sz="4000" b="1" dirty="0" smtClean="0">
                <a:solidFill>
                  <a:srgbClr val="FF0000"/>
                </a:solidFill>
                <a:cs typeface="B Nazanin" pitchFamily="2" charset="-78"/>
              </a:rPr>
            </a:br>
            <a:r>
              <a:rPr lang="fa-IR" sz="4000" b="1" dirty="0" smtClean="0">
                <a:solidFill>
                  <a:srgbClr val="FF0000"/>
                </a:solidFill>
                <a:cs typeface="B Nazanin" pitchFamily="2" charset="-78"/>
              </a:rPr>
              <a:t>تیم 1از مسیر </a:t>
            </a:r>
            <a:r>
              <a:rPr lang="fa-IR" sz="4000" b="1" dirty="0">
                <a:solidFill>
                  <a:srgbClr val="FF0000"/>
                </a:solidFill>
                <a:cs typeface="B Nazanin" pitchFamily="2" charset="-78"/>
              </a:rPr>
              <a:t>گرده ایی و تیم 2 از مسیر </a:t>
            </a:r>
            <a:r>
              <a:rPr lang="fa-IR" sz="4000" b="1" dirty="0" smtClean="0">
                <a:solidFill>
                  <a:srgbClr val="FF0000"/>
                </a:solidFill>
                <a:cs typeface="B Nazanin" pitchFamily="2" charset="-78"/>
              </a:rPr>
              <a:t>جاده معدن</a:t>
            </a:r>
            <a:r>
              <a:rPr lang="fa-IR" sz="4000" b="1" dirty="0">
                <a:solidFill>
                  <a:srgbClr val="FF0000"/>
                </a:solidFill>
                <a:cs typeface="B Nazanin" pitchFamily="2" charset="-78"/>
              </a:rPr>
              <a:t>. </a:t>
            </a:r>
            <a:r>
              <a:rPr lang="fa-IR" sz="4000" b="1" dirty="0">
                <a:cs typeface="B Nazanin" pitchFamily="2" charset="-78"/>
              </a:rPr>
              <a:t/>
            </a:r>
            <a:br>
              <a:rPr lang="fa-IR" sz="4000" b="1" dirty="0">
                <a:cs typeface="B Nazanin" pitchFamily="2" charset="-78"/>
              </a:rPr>
            </a:br>
            <a:endParaRPr lang="en-US" sz="4000" b="1" dirty="0">
              <a:cs typeface="B Nazanin" pitchFamily="2" charset="-78"/>
            </a:endParaRPr>
          </a:p>
        </p:txBody>
      </p:sp>
    </p:spTree>
    <p:extLst>
      <p:ext uri="{BB962C8B-B14F-4D97-AF65-F5344CB8AC3E}">
        <p14:creationId xmlns:p14="http://schemas.microsoft.com/office/powerpoint/2010/main" val="2695949891"/>
      </p:ext>
    </p:extLst>
  </p:cSld>
  <p:clrMapOvr>
    <a:masterClrMapping/>
  </p:clrMapOvr>
  <mc:AlternateContent xmlns:mc="http://schemas.openxmlformats.org/markup-compatibility/2006" xmlns:p14="http://schemas.microsoft.com/office/powerpoint/2010/main">
    <mc:Choice Requires="p14">
      <p:transition spd="slow" p14:dur="3000" advTm="10000">
        <p:checker/>
        <p:sndAc>
          <p:stSnd>
            <p:snd r:embed="rId2" name="chimes.wav"/>
          </p:stSnd>
        </p:sndAc>
      </p:transition>
    </mc:Choice>
    <mc:Fallback xmlns="">
      <p:transition spd="slow" advTm="10000">
        <p:checker/>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3000" fill="hold"/>
                                        <p:tgtEl>
                                          <p:spTgt spid="2"/>
                                        </p:tgtEl>
                                        <p:attrNameLst>
                                          <p:attrName>style.color</p:attrName>
                                        </p:attrNameLst>
                                      </p:cBhvr>
                                      <p:to>
                                        <p:clrVal>
                                          <a:schemeClr val="accent2"/>
                                        </p:clrVal>
                                      </p:to>
                                    </p:set>
                                    <p:set>
                                      <p:cBhvr>
                                        <p:cTn id="7" dur="3000" fill="hold"/>
                                        <p:tgtEl>
                                          <p:spTgt spid="2"/>
                                        </p:tgtEl>
                                        <p:attrNameLst>
                                          <p:attrName>fillcolor</p:attrName>
                                        </p:attrNameLst>
                                      </p:cBhvr>
                                      <p:to>
                                        <p:clrVal>
                                          <a:schemeClr val="accent2"/>
                                        </p:clrVal>
                                      </p:to>
                                    </p:set>
                                    <p:set>
                                      <p:cBhvr>
                                        <p:cTn id="8" dur="3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ناصر\عکسهای کوه\قله آبک دیماه 94\421325831_147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7" y="260648"/>
            <a:ext cx="8340418" cy="640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554437"/>
      </p:ext>
    </p:extLst>
  </p:cSld>
  <p:clrMapOvr>
    <a:masterClrMapping/>
  </p:clrMapOvr>
  <mc:AlternateContent xmlns:mc="http://schemas.openxmlformats.org/markup-compatibility/2006" xmlns:p14="http://schemas.microsoft.com/office/powerpoint/2010/main">
    <mc:Choice Requires="p14">
      <p:transition spd="slow" p14:dur="3000" advTm="5000">
        <p:checker/>
        <p:sndAc>
          <p:stSnd>
            <p:snd r:embed="rId2" name="chimes.wav"/>
          </p:stSnd>
        </p:sndAc>
      </p:transition>
    </mc:Choice>
    <mc:Fallback xmlns="">
      <p:transition spd="slow" advTm="5000">
        <p:checker/>
        <p:sndAc>
          <p:stSnd>
            <p:snd r:embed="rId4" name="chimes.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8928992" cy="5262979"/>
          </a:xfrm>
          <a:prstGeom prst="rect">
            <a:avLst/>
          </a:prstGeom>
        </p:spPr>
        <p:txBody>
          <a:bodyPr wrap="square">
            <a:spAutoFit/>
          </a:bodyPr>
          <a:lstStyle/>
          <a:p>
            <a:pPr algn="ctr" rtl="1"/>
            <a:endParaRPr lang="fa-IR" sz="7200" b="1" dirty="0" smtClean="0">
              <a:cs typeface="B Nazanin" panose="00000400000000000000" pitchFamily="2" charset="-78"/>
            </a:endParaRPr>
          </a:p>
          <a:p>
            <a:pPr algn="ctr" rtl="1"/>
            <a:endParaRPr lang="fa-IR" sz="7200" b="1" dirty="0">
              <a:cs typeface="B Nazanin" panose="00000400000000000000" pitchFamily="2" charset="-78"/>
            </a:endParaRPr>
          </a:p>
          <a:p>
            <a:pPr algn="ctr" rtl="1"/>
            <a:r>
              <a:rPr lang="fa-IR" sz="9600" b="1" dirty="0" smtClean="0">
                <a:solidFill>
                  <a:srgbClr val="FF0000"/>
                </a:solidFill>
                <a:latin typeface="IranNastaliq" panose="02020505000000020003" pitchFamily="18" charset="0"/>
                <a:cs typeface="B Nazanin" panose="00000400000000000000" pitchFamily="2" charset="-78"/>
              </a:rPr>
              <a:t>تاريخ </a:t>
            </a:r>
            <a:r>
              <a:rPr lang="fa-IR" sz="9600" b="1" dirty="0">
                <a:solidFill>
                  <a:srgbClr val="FF0000"/>
                </a:solidFill>
                <a:latin typeface="IranNastaliq" panose="02020505000000020003" pitchFamily="18" charset="0"/>
                <a:cs typeface="B Nazanin" panose="00000400000000000000" pitchFamily="2" charset="-78"/>
              </a:rPr>
              <a:t>اجرا : 4  دیماه </a:t>
            </a:r>
            <a:r>
              <a:rPr lang="fa-IR" sz="9600" b="1" dirty="0" smtClean="0">
                <a:solidFill>
                  <a:srgbClr val="FF0000"/>
                </a:solidFill>
                <a:latin typeface="IranNastaliq" panose="02020505000000020003" pitchFamily="18" charset="0"/>
                <a:cs typeface="B Nazanin" panose="00000400000000000000" pitchFamily="2" charset="-78"/>
              </a:rPr>
              <a:t>1394</a:t>
            </a:r>
            <a:endParaRPr lang="en-US" sz="9600" b="1" dirty="0">
              <a:solidFill>
                <a:srgbClr val="FF0000"/>
              </a:solidFill>
              <a:latin typeface="IranNastaliq" panose="02020505000000020003" pitchFamily="18" charset="0"/>
              <a:cs typeface="B Nazanin" panose="00000400000000000000" pitchFamily="2" charset="-78"/>
            </a:endParaRPr>
          </a:p>
        </p:txBody>
      </p:sp>
    </p:spTree>
    <p:extLst>
      <p:ext uri="{BB962C8B-B14F-4D97-AF65-F5344CB8AC3E}">
        <p14:creationId xmlns:p14="http://schemas.microsoft.com/office/powerpoint/2010/main" val="405499005"/>
      </p:ext>
    </p:extLst>
  </p:cSld>
  <p:clrMapOvr>
    <a:masterClrMapping/>
  </p:clrMapOvr>
  <mc:AlternateContent xmlns:mc="http://schemas.openxmlformats.org/markup-compatibility/2006" xmlns:p14="http://schemas.microsoft.com/office/powerpoint/2010/main">
    <mc:Choice Requires="p14">
      <p:transition spd="slow" p14:dur="2500" advTm="5000">
        <p14:honeycomb/>
        <p:sndAc>
          <p:stSnd>
            <p:snd r:embed="rId2" name="chimes.wav"/>
          </p:stSnd>
        </p:sndAc>
      </p:transition>
    </mc:Choice>
    <mc:Fallback xmlns="">
      <p:transition spd="slow" advTm="5000">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3000" fill="hold"/>
                                        <p:tgtEl>
                                          <p:spTgt spid="2"/>
                                        </p:tgtEl>
                                        <p:attrNameLst>
                                          <p:attrName>style.color</p:attrName>
                                        </p:attrNameLst>
                                      </p:cBhvr>
                                      <p:to>
                                        <p:clrVal>
                                          <a:schemeClr val="accent2"/>
                                        </p:clrVal>
                                      </p:to>
                                    </p:set>
                                    <p:set>
                                      <p:cBhvr>
                                        <p:cTn id="7" dur="3000" fill="hold"/>
                                        <p:tgtEl>
                                          <p:spTgt spid="2"/>
                                        </p:tgtEl>
                                        <p:attrNameLst>
                                          <p:attrName>fillcolor</p:attrName>
                                        </p:attrNameLst>
                                      </p:cBhvr>
                                      <p:to>
                                        <p:clrVal>
                                          <a:schemeClr val="accent2"/>
                                        </p:clrVal>
                                      </p:to>
                                    </p:set>
                                    <p:set>
                                      <p:cBhvr>
                                        <p:cTn id="8" dur="3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ناصر\عکسهای کوه\قله آبک دیماه 94\816218592_75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122" y="116632"/>
            <a:ext cx="8750357" cy="6480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16600"/>
      </p:ext>
    </p:extLst>
  </p:cSld>
  <p:clrMapOvr>
    <a:masterClrMapping/>
  </p:clrMapOvr>
  <mc:AlternateContent xmlns:mc="http://schemas.openxmlformats.org/markup-compatibility/2006" xmlns:p14="http://schemas.microsoft.com/office/powerpoint/2010/main">
    <mc:Choice Requires="p14">
      <p:transition spd="slow" p14:dur="2500" advTm="5000">
        <p:checker/>
        <p:sndAc>
          <p:stSnd>
            <p:snd r:embed="rId2" name="chimes.wav"/>
          </p:stSnd>
        </p:sndAc>
      </p:transition>
    </mc:Choice>
    <mc:Fallback xmlns="">
      <p:transition spd="slow" advTm="5000">
        <p:checker/>
        <p:sndAc>
          <p:stSnd>
            <p:snd r:embed="rId4" name="chimes.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828</TotalTime>
  <Words>729</Words>
  <Application>Microsoft Office PowerPoint</Application>
  <PresentationFormat>On-screen Show (4:3)</PresentationFormat>
  <Paragraphs>53</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B Nazanin</vt:lpstr>
      <vt:lpstr>Century Gothic</vt:lpstr>
      <vt:lpstr>IranNastaliq</vt:lpstr>
      <vt:lpstr>Tahoma</vt:lpstr>
      <vt:lpstr>Verdana</vt:lpstr>
      <vt:lpstr>Wingdings 2</vt:lpstr>
      <vt:lpstr>Verve</vt:lpstr>
      <vt:lpstr>به نام خدا</vt:lpstr>
      <vt:lpstr>گزارش برنامه  قله آبک</vt:lpstr>
      <vt:lpstr>علمای شیعه و سنی در ایران، می توانند الگویی از گفتگوی منطقی و اخلاقی در جهان اسلام ارائه کنند که هریک در عین اعتقاد عملی به وحدت، محکم از عقاید خود دفاع کنند و فتح باب جدیدی در این زمینه در جهان اسلام شکل دهند.</vt:lpstr>
      <vt:lpstr>موقعیت جغرافیایی : قله آبک در رشته کوه البرز و در بخش البرز مرکزی و در نزدیکی شهر میگون قرار گرفته است. میگون از توابع شهرستان فشم و جزء شمیرانات و رودبار قصران محسوب می‌شود. این قله از جنوب به شهرستان فشم، جنوب‌غربی میگون، شمال‌غربی شمشک و جنوب و جنوب‌شرقی آن را روستای روته دربر گرفته است به همین دلیل می‌توان از چهار مسیر به قله آبک صعود کرد .  آبك روی خط‌الراسی فرعی قرار گرفته و فقط توسط گردنه شمالی خودش به خط‌الراس اصلی وصل است، اسم گردنه لجنی و اسم خط‌الراس هم سركچال_كلون بستك است. ارتفاع این قله 3488 متر است. </vt:lpstr>
      <vt:lpstr>PowerPoint Presentation</vt:lpstr>
      <vt:lpstr>شرح برنامه: برنامه باشگاه در هوای سرد زمستانی و هوای آلوده شهر تهران برگزار شد. این برنامه در قالب 2 تیم انجام شد.  تیم 1از مسیر گرده ایی و تیم 2 از مسیر جاده معدن.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در جامعه اسلامی افراد چه وظیفه ای دارند</dc:title>
  <dc:creator>shadzi</dc:creator>
  <cp:lastModifiedBy>pooya rayaneh</cp:lastModifiedBy>
  <cp:revision>266</cp:revision>
  <dcterms:created xsi:type="dcterms:W3CDTF">2014-11-21T15:56:39Z</dcterms:created>
  <dcterms:modified xsi:type="dcterms:W3CDTF">2017-03-16T19:09:56Z</dcterms:modified>
</cp:coreProperties>
</file>